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58" r:id="rId6"/>
    <p:sldId id="267" r:id="rId7"/>
    <p:sldId id="260" r:id="rId8"/>
    <p:sldId id="266" r:id="rId9"/>
    <p:sldId id="263" r:id="rId10"/>
    <p:sldId id="264" r:id="rId11"/>
    <p:sldId id="265"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B98B-470E-491A-8AF3-4BEDF98FBB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8E791D-85B0-42DA-9311-460A48A45E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F0D959-25CC-4C6A-ACBE-E350E660C0C1}"/>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5" name="Footer Placeholder 4">
            <a:extLst>
              <a:ext uri="{FF2B5EF4-FFF2-40B4-BE49-F238E27FC236}">
                <a16:creationId xmlns:a16="http://schemas.microsoft.com/office/drawing/2014/main" id="{5BFB23AD-B230-45D9-BEF6-67648121C8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FAD9BD-D794-4512-A162-EF7D916CF075}"/>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1915193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94FAE-4A33-4294-8FF7-6D0508E3C8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96649A-418F-4044-9DD7-4AA7174605E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4726C6-AFCA-4909-B582-CFC919A65FA9}"/>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5" name="Footer Placeholder 4">
            <a:extLst>
              <a:ext uri="{FF2B5EF4-FFF2-40B4-BE49-F238E27FC236}">
                <a16:creationId xmlns:a16="http://schemas.microsoft.com/office/drawing/2014/main" id="{937A9C8D-B160-4B8B-9167-C1EF982566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7ED0A1-A554-4D88-BC30-84772804603E}"/>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420015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EAA779-F276-4F49-A20C-66C24BBB7B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579AC6-943D-4C59-A840-99E33BACD1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9517F2-3BB6-4D18-885B-C72EF6743866}"/>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5" name="Footer Placeholder 4">
            <a:extLst>
              <a:ext uri="{FF2B5EF4-FFF2-40B4-BE49-F238E27FC236}">
                <a16:creationId xmlns:a16="http://schemas.microsoft.com/office/drawing/2014/main" id="{74CE9D96-3089-4815-A0CA-6433829038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C0E358-58DB-4011-B4EE-ED216943F793}"/>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2914717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4B382-E48B-4DDB-9E1B-67BA7A5E71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A84646-18D6-4CBB-98C7-9561A4BA40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F9638F-2C7A-4B7C-B095-E84D7B1632F3}"/>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5" name="Footer Placeholder 4">
            <a:extLst>
              <a:ext uri="{FF2B5EF4-FFF2-40B4-BE49-F238E27FC236}">
                <a16:creationId xmlns:a16="http://schemas.microsoft.com/office/drawing/2014/main" id="{E8FE2CC9-7DCF-472E-B5EE-B132CEB155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6DEE62-E58F-47F3-B245-4F2FB58B8108}"/>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123981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12EE6-467C-4B14-BBE3-479C57A494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60022A-EAB3-41AB-8047-77C8F07D45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015B96C-E24B-4A11-9CF3-6320BABF08AC}"/>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5" name="Footer Placeholder 4">
            <a:extLst>
              <a:ext uri="{FF2B5EF4-FFF2-40B4-BE49-F238E27FC236}">
                <a16:creationId xmlns:a16="http://schemas.microsoft.com/office/drawing/2014/main" id="{4AA77991-12FE-4FC7-879E-3D69FF510D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50B948-F880-48C2-9D05-6AD5FF8CB83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1066927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701D-8FF2-4E32-8144-4E36055197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CAFE6E-B012-470F-81BD-B9F3E382AC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2A61D8-2529-4B57-822F-7869302547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14460C0-92BE-4626-86A4-84735114A979}"/>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6" name="Footer Placeholder 5">
            <a:extLst>
              <a:ext uri="{FF2B5EF4-FFF2-40B4-BE49-F238E27FC236}">
                <a16:creationId xmlns:a16="http://schemas.microsoft.com/office/drawing/2014/main" id="{809431E2-0DFD-4ED6-97E8-E1A23BEDF2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9169A5-60E9-4822-A2BC-98F104756854}"/>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2144451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7A6DA-8542-4021-884F-CC3CCAF8EF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390AE0-C828-4C76-84C9-71A131F39D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19C913B-D26E-49B2-9E50-3656171DAD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91C0FCC-E5D7-49E7-8E5F-27970D063C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FBA8A1-C606-4604-ADBE-E8755FD8E2F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E8796E-1EC4-4B2B-B690-1262745265CE}"/>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8" name="Footer Placeholder 7">
            <a:extLst>
              <a:ext uri="{FF2B5EF4-FFF2-40B4-BE49-F238E27FC236}">
                <a16:creationId xmlns:a16="http://schemas.microsoft.com/office/drawing/2014/main" id="{8DC375F8-EFD2-4F57-AE59-9ED5CD957D6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7E830E7-FC88-42C2-AB90-D18B7AABA17E}"/>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847433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E7D7A-44DF-45D3-B521-50ECCC4C35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3CD081-1E8A-4EFA-A62C-8EEF3E745FE2}"/>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4" name="Footer Placeholder 3">
            <a:extLst>
              <a:ext uri="{FF2B5EF4-FFF2-40B4-BE49-F238E27FC236}">
                <a16:creationId xmlns:a16="http://schemas.microsoft.com/office/drawing/2014/main" id="{68B1FFA8-2FB5-4300-88EA-B97DB977F4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F86772-C898-4D23-9CB3-E4C1CFB9012C}"/>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29316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97B3C1-105D-4CF7-907D-E1E1E463D83A}"/>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3" name="Footer Placeholder 2">
            <a:extLst>
              <a:ext uri="{FF2B5EF4-FFF2-40B4-BE49-F238E27FC236}">
                <a16:creationId xmlns:a16="http://schemas.microsoft.com/office/drawing/2014/main" id="{6250B2B2-E1E2-4A6A-B9FA-1966427B58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57D8210-DCF3-4841-B36E-F11DFAA1B94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2313018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16D9D-2045-409E-8DB1-A97057766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E9250EC-622C-48D6-A765-9F0151072C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F52DF6D-3469-49CB-A1CE-C493233FF0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27D248-DEA9-44D9-B3CF-ED2F93A50A5D}"/>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6" name="Footer Placeholder 5">
            <a:extLst>
              <a:ext uri="{FF2B5EF4-FFF2-40B4-BE49-F238E27FC236}">
                <a16:creationId xmlns:a16="http://schemas.microsoft.com/office/drawing/2014/main" id="{58EAABA6-A91F-4D46-B0F2-BF0D89F802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E472F9-86EB-4B32-8FB8-D3F68A10EB0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4279828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B8FE0-2A69-4753-9258-F2A7616B1A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34760C6-6EF2-4BC1-BBD4-5181DE0A52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E396BF-B804-4A9B-8608-BBB92726E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74FE7F-544F-47F4-9E73-871D511BA9AB}"/>
              </a:ext>
            </a:extLst>
          </p:cNvPr>
          <p:cNvSpPr>
            <a:spLocks noGrp="1"/>
          </p:cNvSpPr>
          <p:nvPr>
            <p:ph type="dt" sz="half" idx="10"/>
          </p:nvPr>
        </p:nvSpPr>
        <p:spPr/>
        <p:txBody>
          <a:bodyPr/>
          <a:lstStyle/>
          <a:p>
            <a:fld id="{21B2EC19-9DE5-4A30-A28E-3A60FC2D11CF}" type="datetimeFigureOut">
              <a:rPr lang="en-GB" smtClean="0"/>
              <a:t>07/09/2025</a:t>
            </a:fld>
            <a:endParaRPr lang="en-GB"/>
          </a:p>
        </p:txBody>
      </p:sp>
      <p:sp>
        <p:nvSpPr>
          <p:cNvPr id="6" name="Footer Placeholder 5">
            <a:extLst>
              <a:ext uri="{FF2B5EF4-FFF2-40B4-BE49-F238E27FC236}">
                <a16:creationId xmlns:a16="http://schemas.microsoft.com/office/drawing/2014/main" id="{9664E41E-3D30-43AB-813B-C0387CEB3A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AB5E41-14CA-454C-9A64-CA5191823F8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124381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A933D-2088-403C-9897-9C78EAFC71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03773-AC5C-46AE-9518-061855E2A1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A1C46-9355-422E-B9B7-AE1542B33F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2EC19-9DE5-4A30-A28E-3A60FC2D11CF}" type="datetimeFigureOut">
              <a:rPr lang="en-GB" smtClean="0"/>
              <a:t>07/09/2025</a:t>
            </a:fld>
            <a:endParaRPr lang="en-GB"/>
          </a:p>
        </p:txBody>
      </p:sp>
      <p:sp>
        <p:nvSpPr>
          <p:cNvPr id="5" name="Footer Placeholder 4">
            <a:extLst>
              <a:ext uri="{FF2B5EF4-FFF2-40B4-BE49-F238E27FC236}">
                <a16:creationId xmlns:a16="http://schemas.microsoft.com/office/drawing/2014/main" id="{438C0D1E-929B-497E-BBF7-1F045BC2CF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0DE3E-2B03-4D07-A5F3-5F56FC486B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88733-26E9-4D80-9213-D4D3677E7D4D}" type="slidenum">
              <a:rPr lang="en-GB" smtClean="0"/>
              <a:t>‹#›</a:t>
            </a:fld>
            <a:endParaRPr lang="en-GB"/>
          </a:p>
        </p:txBody>
      </p:sp>
    </p:spTree>
    <p:extLst>
      <p:ext uri="{BB962C8B-B14F-4D97-AF65-F5344CB8AC3E}">
        <p14:creationId xmlns:p14="http://schemas.microsoft.com/office/powerpoint/2010/main" val="53080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year1@cpa.dsat.education"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26" name="Picture 2" descr="logo">
            <a:extLst>
              <a:ext uri="{FF2B5EF4-FFF2-40B4-BE49-F238E27FC236}">
                <a16:creationId xmlns:a16="http://schemas.microsoft.com/office/drawing/2014/main" id="{99F1C531-2F3A-48F9-A7D7-0F159FD12E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241" y="5369754"/>
            <a:ext cx="474345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AD9684AF-5370-4FD6-B182-C75FBC641E4A}"/>
              </a:ext>
            </a:extLst>
          </p:cNvPr>
          <p:cNvPicPr>
            <a:picLocks noChangeAspect="1"/>
          </p:cNvPicPr>
          <p:nvPr/>
        </p:nvPicPr>
        <p:blipFill>
          <a:blip r:embed="rId3"/>
          <a:stretch>
            <a:fillRect/>
          </a:stretch>
        </p:blipFill>
        <p:spPr>
          <a:xfrm>
            <a:off x="1809750" y="1810110"/>
            <a:ext cx="8572500" cy="2771775"/>
          </a:xfrm>
          <a:prstGeom prst="rect">
            <a:avLst/>
          </a:prstGeom>
        </p:spPr>
      </p:pic>
    </p:spTree>
    <p:extLst>
      <p:ext uri="{BB962C8B-B14F-4D97-AF65-F5344CB8AC3E}">
        <p14:creationId xmlns:p14="http://schemas.microsoft.com/office/powerpoint/2010/main" val="170049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59026" y="1067973"/>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p:txBody>
      </p:sp>
      <p:sp>
        <p:nvSpPr>
          <p:cNvPr id="7" name="Content Placeholder 3">
            <a:extLst>
              <a:ext uri="{FF2B5EF4-FFF2-40B4-BE49-F238E27FC236}">
                <a16:creationId xmlns:a16="http://schemas.microsoft.com/office/drawing/2014/main" id="{1567EF9A-B007-4FBF-B9A1-EADD9ACF8409}"/>
              </a:ext>
            </a:extLst>
          </p:cNvPr>
          <p:cNvSpPr txBox="1">
            <a:spLocks/>
          </p:cNvSpPr>
          <p:nvPr/>
        </p:nvSpPr>
        <p:spPr>
          <a:xfrm>
            <a:off x="159026" y="1673564"/>
            <a:ext cx="3993183" cy="253003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b="0" i="0" u="none" strike="noStrike" kern="1200" cap="none" spc="0" normalizeH="0" baseline="0" noProof="0" dirty="0">
                <a:ln>
                  <a:noFill/>
                </a:ln>
                <a:solidFill>
                  <a:schemeClr val="tx1"/>
                </a:solidFill>
                <a:effectLst/>
                <a:uLnTx/>
                <a:uFillTx/>
                <a:latin typeface="Twinkl SemiBold" panose="02000000000000000000" pitchFamily="2" charset="0"/>
              </a:rPr>
              <a:t>One child is chosen for their efforts in writing each month. </a:t>
            </a:r>
          </a:p>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b="0" i="0" u="none" strike="noStrike" kern="1200" cap="none" spc="0" normalizeH="0" baseline="0" noProof="0" dirty="0">
                <a:ln>
                  <a:noFill/>
                </a:ln>
                <a:solidFill>
                  <a:schemeClr val="tx1"/>
                </a:solidFill>
                <a:effectLst/>
                <a:uLnTx/>
                <a:uFillTx/>
                <a:latin typeface="Twinkl SemiBold" panose="02000000000000000000" pitchFamily="2" charset="0"/>
              </a:rPr>
              <a:t> Work is displayed in the hall for all to read.</a:t>
            </a:r>
          </a:p>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b="0" i="0" u="none" strike="noStrike" kern="1200" cap="none" spc="0" normalizeH="0" baseline="0" noProof="0" dirty="0">
                <a:ln>
                  <a:noFill/>
                </a:ln>
                <a:solidFill>
                  <a:schemeClr val="tx1"/>
                </a:solidFill>
                <a:effectLst/>
                <a:uLnTx/>
                <a:uFillTx/>
                <a:latin typeface="Twinkl SemiBold" panose="02000000000000000000" pitchFamily="2" charset="0"/>
              </a:rPr>
              <a:t>The children are awarded with an age-appropriate reading book of their choice.</a:t>
            </a:r>
          </a:p>
        </p:txBody>
      </p:sp>
      <p:sp>
        <p:nvSpPr>
          <p:cNvPr id="8" name="Content Placeholder 5">
            <a:extLst>
              <a:ext uri="{FF2B5EF4-FFF2-40B4-BE49-F238E27FC236}">
                <a16:creationId xmlns:a16="http://schemas.microsoft.com/office/drawing/2014/main" id="{233FF448-3B6C-49CC-B33E-39743A80442A}"/>
              </a:ext>
            </a:extLst>
          </p:cNvPr>
          <p:cNvSpPr txBox="1">
            <a:spLocks/>
          </p:cNvSpPr>
          <p:nvPr/>
        </p:nvSpPr>
        <p:spPr>
          <a:xfrm>
            <a:off x="6109251" y="3018120"/>
            <a:ext cx="5700410" cy="4072002"/>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Clr>
                <a:sysClr val="window" lastClr="FFFFFF"/>
              </a:buClr>
              <a:buFont typeface="Wingdings" panose="05000000000000000000" pitchFamily="2" charset="2"/>
              <a:buChar char="ü"/>
              <a:defRPr/>
            </a:pPr>
            <a:r>
              <a:rPr kumimoji="0" lang="en-GB" b="0" i="0" u="none" strike="noStrike" kern="1200" cap="none" spc="0" normalizeH="0" baseline="0" noProof="0" dirty="0">
                <a:ln>
                  <a:noFill/>
                </a:ln>
                <a:solidFill>
                  <a:schemeClr val="tx1"/>
                </a:solidFill>
                <a:effectLst/>
                <a:uLnTx/>
                <a:uFillTx/>
                <a:latin typeface="Twinkl SemiBold" panose="02000000000000000000" pitchFamily="2" charset="0"/>
              </a:rPr>
              <a:t>Two children will be chosen </a:t>
            </a:r>
            <a:r>
              <a:rPr lang="en-GB" dirty="0">
                <a:solidFill>
                  <a:schemeClr val="tx1"/>
                </a:solidFill>
                <a:latin typeface="Twinkl SemiBold" panose="02000000000000000000" pitchFamily="2" charset="0"/>
              </a:rPr>
              <a:t>for our ‘Let Your Light Shine’ assembly. </a:t>
            </a:r>
            <a:r>
              <a:rPr kumimoji="0" lang="en-GB" b="0" i="0" u="none" strike="noStrike" kern="1200" cap="none" spc="0" normalizeH="0" baseline="0" noProof="0" dirty="0">
                <a:ln>
                  <a:noFill/>
                </a:ln>
                <a:solidFill>
                  <a:schemeClr val="tx1"/>
                </a:solidFill>
                <a:effectLst/>
                <a:uLnTx/>
                <a:uFillTx/>
                <a:latin typeface="Twinkl SemiBold" panose="02000000000000000000" pitchFamily="2" charset="0"/>
              </a:rPr>
              <a:t>This can be for a wide range of reasons such as:</a:t>
            </a:r>
          </a:p>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b="0" i="0" u="none" strike="noStrike" kern="1200" cap="none" spc="0" normalizeH="0" baseline="0" noProof="0" dirty="0">
                <a:ln>
                  <a:noFill/>
                </a:ln>
                <a:solidFill>
                  <a:schemeClr val="tx1"/>
                </a:solidFill>
                <a:effectLst/>
                <a:uLnTx/>
                <a:uFillTx/>
                <a:latin typeface="Twinkl SemiBold" panose="02000000000000000000" pitchFamily="2" charset="0"/>
              </a:rPr>
              <a:t>Having a positive attitude to their learning, resilience, teamwork, following school rules, being a good role model, presentation of work, being a good friend, upholding the school mission statement etc.</a:t>
            </a:r>
          </a:p>
        </p:txBody>
      </p:sp>
      <p:sp>
        <p:nvSpPr>
          <p:cNvPr id="9" name="Text Placeholder 2">
            <a:extLst>
              <a:ext uri="{FF2B5EF4-FFF2-40B4-BE49-F238E27FC236}">
                <a16:creationId xmlns:a16="http://schemas.microsoft.com/office/drawing/2014/main" id="{186C228D-3BB8-4E91-9053-C9734D818A6E}"/>
              </a:ext>
            </a:extLst>
          </p:cNvPr>
          <p:cNvSpPr txBox="1">
            <a:spLocks/>
          </p:cNvSpPr>
          <p:nvPr/>
        </p:nvSpPr>
        <p:spPr>
          <a:xfrm>
            <a:off x="458927" y="1083419"/>
            <a:ext cx="3320135" cy="576262"/>
          </a:xfrm>
          <a:prstGeom prst="rect">
            <a:avLst/>
          </a:prstGeom>
        </p:spPr>
        <p:txBody>
          <a:bodyPr vert="horz" lIns="91440" tIns="45720" rIns="91440" bIns="45720" rtlCol="0" anchor="ctr">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b="0" i="0" kern="1200" cap="none" spc="0" baseline="0">
                <a:solidFill>
                  <a:schemeClr val="tx2"/>
                </a:solidFill>
                <a:effectLst/>
                <a:latin typeface="+mj-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200" kern="1200" cap="none">
                <a:solidFill>
                  <a:schemeClr val="bg2">
                    <a:lumMod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000" kern="1200" cap="none">
                <a:solidFill>
                  <a:schemeClr val="bg2">
                    <a:lumMod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9pPr>
          </a:lstStyle>
          <a:p>
            <a:pPr marL="0" marR="0" lvl="0" indent="0" algn="ctr" defTabSz="457200" rtl="0" eaLnBrk="1" fontAlgn="auto" latinLnBrk="0" hangingPunct="1">
              <a:lnSpc>
                <a:spcPct val="100000"/>
              </a:lnSpc>
              <a:spcBef>
                <a:spcPct val="20000"/>
              </a:spcBef>
              <a:spcAft>
                <a:spcPts val="600"/>
              </a:spcAft>
              <a:buClr>
                <a:sysClr val="window" lastClr="FFFFFF"/>
              </a:buClr>
              <a:buSzPct val="80000"/>
              <a:buFont typeface="Wingdings 3" panose="05040102010807070707" pitchFamily="18" charset="2"/>
              <a:buNone/>
              <a:tabLst/>
              <a:defRPr/>
            </a:pPr>
            <a:r>
              <a:rPr kumimoji="0" lang="en-GB" b="0" i="0" u="sng" strike="noStrike" kern="1200" cap="none" spc="0" normalizeH="0" baseline="0" noProof="0" dirty="0">
                <a:ln>
                  <a:noFill/>
                </a:ln>
                <a:solidFill>
                  <a:schemeClr val="tx1"/>
                </a:solidFill>
                <a:effectLst/>
                <a:uLnTx/>
                <a:uFillTx/>
                <a:latin typeface="Twinkl SemiBold" panose="02000000000000000000" pitchFamily="2" charset="0"/>
              </a:rPr>
              <a:t>Writer of the Month </a:t>
            </a:r>
          </a:p>
        </p:txBody>
      </p:sp>
      <p:sp>
        <p:nvSpPr>
          <p:cNvPr id="11" name="Text Placeholder 4">
            <a:extLst>
              <a:ext uri="{FF2B5EF4-FFF2-40B4-BE49-F238E27FC236}">
                <a16:creationId xmlns:a16="http://schemas.microsoft.com/office/drawing/2014/main" id="{A8AA789B-DC08-49FC-A314-D79D115696C0}"/>
              </a:ext>
            </a:extLst>
          </p:cNvPr>
          <p:cNvSpPr txBox="1">
            <a:spLocks/>
          </p:cNvSpPr>
          <p:nvPr/>
        </p:nvSpPr>
        <p:spPr>
          <a:xfrm>
            <a:off x="7019818" y="3048998"/>
            <a:ext cx="4345057" cy="576262"/>
          </a:xfrm>
          <a:prstGeom prst="rect">
            <a:avLst/>
          </a:prstGeom>
        </p:spPr>
        <p:txBody>
          <a:bodyPr vert="horz" lIns="91440" tIns="45720" rIns="91440" bIns="45720" rtlCol="0" anchor="ctr">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b="0" i="0" kern="1200" cap="none" spc="0" baseline="0">
                <a:solidFill>
                  <a:schemeClr val="tx2"/>
                </a:solidFill>
                <a:effectLst/>
                <a:latin typeface="+mj-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200" kern="1200" cap="none">
                <a:solidFill>
                  <a:schemeClr val="bg2">
                    <a:lumMod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000" kern="1200" cap="none">
                <a:solidFill>
                  <a:schemeClr val="bg2">
                    <a:lumMod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9pPr>
          </a:lstStyle>
          <a:p>
            <a:pPr algn="ctr">
              <a:buClr>
                <a:sysClr val="window" lastClr="FFFFFF"/>
              </a:buClr>
              <a:defRPr/>
            </a:pPr>
            <a:r>
              <a:rPr lang="en-GB" u="sng" dirty="0">
                <a:solidFill>
                  <a:schemeClr val="tx1"/>
                </a:solidFill>
                <a:latin typeface="Twinkl SemiBold" panose="02000000000000000000" pitchFamily="2" charset="0"/>
              </a:rPr>
              <a:t>Let Your Light Shine</a:t>
            </a:r>
            <a:endParaRPr kumimoji="0" lang="en-GB" b="0" i="0" u="sng" strike="noStrike" kern="1200" cap="none" spc="0" normalizeH="0" baseline="0" noProof="0" dirty="0">
              <a:ln>
                <a:noFill/>
              </a:ln>
              <a:solidFill>
                <a:schemeClr val="tx1"/>
              </a:solidFill>
              <a:effectLst/>
              <a:uLnTx/>
              <a:uFillTx/>
              <a:latin typeface="Twinkl SemiBold" panose="02000000000000000000" pitchFamily="2" charset="0"/>
            </a:endParaRPr>
          </a:p>
        </p:txBody>
      </p:sp>
      <p:sp>
        <p:nvSpPr>
          <p:cNvPr id="14" name="TextBox 13">
            <a:extLst>
              <a:ext uri="{FF2B5EF4-FFF2-40B4-BE49-F238E27FC236}">
                <a16:creationId xmlns:a16="http://schemas.microsoft.com/office/drawing/2014/main" id="{B04DDE4D-DF78-4FD5-83BF-3576061100E3}"/>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Twinkl SemiBold" panose="02000000000000000000" pitchFamily="2" charset="0"/>
              </a:rPr>
              <a:t>Celebrating Our Work</a:t>
            </a:r>
          </a:p>
        </p:txBody>
      </p:sp>
      <p:sp>
        <p:nvSpPr>
          <p:cNvPr id="12" name="TextBox 11">
            <a:extLst>
              <a:ext uri="{FF2B5EF4-FFF2-40B4-BE49-F238E27FC236}">
                <a16:creationId xmlns:a16="http://schemas.microsoft.com/office/drawing/2014/main" id="{89045294-2630-4A6F-B6BB-FA10E95D94E6}"/>
              </a:ext>
            </a:extLst>
          </p:cNvPr>
          <p:cNvSpPr txBox="1"/>
          <p:nvPr/>
        </p:nvSpPr>
        <p:spPr>
          <a:xfrm>
            <a:off x="1481175" y="4710751"/>
            <a:ext cx="4709160" cy="400110"/>
          </a:xfrm>
          <a:prstGeom prst="rect">
            <a:avLst/>
          </a:prstGeom>
          <a:noFill/>
        </p:spPr>
        <p:txBody>
          <a:bodyPr wrap="square">
            <a:spAutoFit/>
          </a:bodyPr>
          <a:lstStyle/>
          <a:p>
            <a:r>
              <a:rPr lang="en-GB" sz="2000" b="1" u="sng" dirty="0">
                <a:latin typeface="Twinkl SemiBold" panose="02000000000000000000" pitchFamily="2" charset="0"/>
              </a:rPr>
              <a:t>NUMBOTs</a:t>
            </a:r>
          </a:p>
        </p:txBody>
      </p:sp>
      <p:sp>
        <p:nvSpPr>
          <p:cNvPr id="13" name="Content Placeholder 5">
            <a:extLst>
              <a:ext uri="{FF2B5EF4-FFF2-40B4-BE49-F238E27FC236}">
                <a16:creationId xmlns:a16="http://schemas.microsoft.com/office/drawing/2014/main" id="{0A452069-A34D-46EB-8BEC-7161C56BAAF1}"/>
              </a:ext>
            </a:extLst>
          </p:cNvPr>
          <p:cNvSpPr txBox="1">
            <a:spLocks/>
          </p:cNvSpPr>
          <p:nvPr/>
        </p:nvSpPr>
        <p:spPr>
          <a:xfrm>
            <a:off x="225436" y="5263262"/>
            <a:ext cx="5228879" cy="1147058"/>
          </a:xfrm>
          <a:prstGeom prst="rect">
            <a:avLst/>
          </a:prstGeom>
        </p:spPr>
        <p:txBody>
          <a:bodyPr vert="horz" lIns="91440" tIns="45720" rIns="91440" bIns="45720" rtlCol="0" anchor="ctr">
            <a:normAutofit fontScale="85000" lnSpcReduction="2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Font typeface="Wingdings" panose="05000000000000000000" pitchFamily="2" charset="2"/>
              <a:buChar char="ü"/>
            </a:pPr>
            <a:r>
              <a:rPr lang="en-GB" sz="2400" dirty="0">
                <a:solidFill>
                  <a:schemeClr val="tx1"/>
                </a:solidFill>
                <a:latin typeface="Twinkl SemiBold" panose="02000000000000000000" pitchFamily="2" charset="0"/>
              </a:rPr>
              <a:t>Children will receive a certificate when they reach specific levels presented to them in our Let Your Light Shine assemblies.</a:t>
            </a:r>
          </a:p>
        </p:txBody>
      </p:sp>
      <p:pic>
        <p:nvPicPr>
          <p:cNvPr id="15" name="Picture 2" descr="Celebration Text Graphics - Confetti ...">
            <a:extLst>
              <a:ext uri="{FF2B5EF4-FFF2-40B4-BE49-F238E27FC236}">
                <a16:creationId xmlns:a16="http://schemas.microsoft.com/office/drawing/2014/main" id="{ECC3BF9F-337F-4913-8D0B-6E89A4206DF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02" b="17245"/>
          <a:stretch/>
        </p:blipFill>
        <p:spPr bwMode="auto">
          <a:xfrm>
            <a:off x="4203473" y="3341202"/>
            <a:ext cx="1659747" cy="1327337"/>
          </a:xfrm>
          <a:prstGeom prst="rect">
            <a:avLst/>
          </a:prstGeom>
          <a:noFill/>
          <a:extLst>
            <a:ext uri="{909E8E84-426E-40DD-AFC4-6F175D3DCCD1}">
              <a14:hiddenFill xmlns:a14="http://schemas.microsoft.com/office/drawing/2010/main">
                <a:solidFill>
                  <a:srgbClr val="FFFFFF"/>
                </a:solidFill>
              </a14:hiddenFill>
            </a:ext>
          </a:extLst>
        </p:spPr>
      </p:pic>
      <p:sp>
        <p:nvSpPr>
          <p:cNvPr id="16" name="Text Placeholder 2">
            <a:extLst>
              <a:ext uri="{FF2B5EF4-FFF2-40B4-BE49-F238E27FC236}">
                <a16:creationId xmlns:a16="http://schemas.microsoft.com/office/drawing/2014/main" id="{F11710A2-4E99-4962-9CCC-103A9FF9751D}"/>
              </a:ext>
            </a:extLst>
          </p:cNvPr>
          <p:cNvSpPr txBox="1">
            <a:spLocks/>
          </p:cNvSpPr>
          <p:nvPr/>
        </p:nvSpPr>
        <p:spPr>
          <a:xfrm>
            <a:off x="6707825" y="1100414"/>
            <a:ext cx="3139217" cy="5762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u="sng" dirty="0">
                <a:latin typeface="Twinkl SemiBold" panose="02000000000000000000" pitchFamily="2" charset="0"/>
              </a:rPr>
              <a:t>Reader of the Month </a:t>
            </a:r>
          </a:p>
        </p:txBody>
      </p:sp>
      <p:sp>
        <p:nvSpPr>
          <p:cNvPr id="17" name="Content Placeholder 3">
            <a:extLst>
              <a:ext uri="{FF2B5EF4-FFF2-40B4-BE49-F238E27FC236}">
                <a16:creationId xmlns:a16="http://schemas.microsoft.com/office/drawing/2014/main" id="{25CBA2C6-FF7B-4B7F-85D9-70FF364839D3}"/>
              </a:ext>
            </a:extLst>
          </p:cNvPr>
          <p:cNvSpPr txBox="1">
            <a:spLocks/>
          </p:cNvSpPr>
          <p:nvPr/>
        </p:nvSpPr>
        <p:spPr>
          <a:xfrm>
            <a:off x="4765638" y="1576693"/>
            <a:ext cx="7200925" cy="1733164"/>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Wingdings" panose="05000000000000000000" pitchFamily="2" charset="2"/>
              <a:buChar char="ü"/>
            </a:pPr>
            <a:r>
              <a:rPr lang="en-GB" dirty="0">
                <a:latin typeface="Twinkl SemiBold" panose="02000000000000000000" pitchFamily="2" charset="0"/>
              </a:rPr>
              <a:t>One child is chosen from all the golden readers that month. </a:t>
            </a:r>
          </a:p>
          <a:p>
            <a:pPr>
              <a:buFont typeface="Wingdings" panose="05000000000000000000" pitchFamily="2" charset="2"/>
              <a:buChar char="ü"/>
            </a:pPr>
            <a:r>
              <a:rPr lang="en-GB" dirty="0">
                <a:latin typeface="Twinkl SemiBold" panose="02000000000000000000" pitchFamily="2" charset="0"/>
              </a:rPr>
              <a:t> Their name is displayed in the hall for all to see.</a:t>
            </a:r>
          </a:p>
          <a:p>
            <a:pPr>
              <a:buFont typeface="Wingdings" panose="05000000000000000000" pitchFamily="2" charset="2"/>
              <a:buChar char="ü"/>
            </a:pPr>
            <a:r>
              <a:rPr lang="en-GB" dirty="0">
                <a:latin typeface="Twinkl SemiBold" panose="02000000000000000000" pitchFamily="2" charset="0"/>
              </a:rPr>
              <a:t>The children are awarded with an age-appropriate reading book of their choice.</a:t>
            </a:r>
          </a:p>
        </p:txBody>
      </p:sp>
    </p:spTree>
    <p:extLst>
      <p:ext uri="{BB962C8B-B14F-4D97-AF65-F5344CB8AC3E}">
        <p14:creationId xmlns:p14="http://schemas.microsoft.com/office/powerpoint/2010/main" val="1287531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260854" y="1224558"/>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64660" y="1004727"/>
            <a:ext cx="11598934"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p:txBody>
      </p:sp>
      <p:sp>
        <p:nvSpPr>
          <p:cNvPr id="14" name="TextBox 13">
            <a:extLst>
              <a:ext uri="{FF2B5EF4-FFF2-40B4-BE49-F238E27FC236}">
                <a16:creationId xmlns:a16="http://schemas.microsoft.com/office/drawing/2014/main" id="{B04DDE4D-DF78-4FD5-83BF-3576061100E3}"/>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Twinkl SemiBold" panose="02000000000000000000" pitchFamily="2" charset="0"/>
              </a:rPr>
              <a:t>Celebrating Our Work</a:t>
            </a:r>
          </a:p>
        </p:txBody>
      </p:sp>
      <p:sp>
        <p:nvSpPr>
          <p:cNvPr id="12" name="Content Placeholder 5">
            <a:extLst>
              <a:ext uri="{FF2B5EF4-FFF2-40B4-BE49-F238E27FC236}">
                <a16:creationId xmlns:a16="http://schemas.microsoft.com/office/drawing/2014/main" id="{FCF2C2CA-5F6D-46F2-9036-D11D4A1B0B21}"/>
              </a:ext>
            </a:extLst>
          </p:cNvPr>
          <p:cNvSpPr txBox="1">
            <a:spLocks/>
          </p:cNvSpPr>
          <p:nvPr/>
        </p:nvSpPr>
        <p:spPr>
          <a:xfrm>
            <a:off x="267211" y="1323469"/>
            <a:ext cx="11581141" cy="567402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Clr>
                <a:prstClr val="white"/>
              </a:buClr>
              <a:buFont typeface="Wingdings" panose="05000000000000000000" pitchFamily="2" charset="2"/>
              <a:buChar char="ü"/>
            </a:pPr>
            <a:r>
              <a:rPr lang="en-GB" sz="2400" dirty="0">
                <a:solidFill>
                  <a:prstClr val="black"/>
                </a:solidFill>
                <a:latin typeface="Twinkl SemiBold" panose="02000000000000000000" pitchFamily="2" charset="0"/>
              </a:rPr>
              <a:t>Teachers give children house points to acknowledge outstanding effort or acts of kindness in school.</a:t>
            </a:r>
          </a:p>
          <a:p>
            <a:pPr>
              <a:buClr>
                <a:prstClr val="white"/>
              </a:buClr>
              <a:buFont typeface="Wingdings" panose="05000000000000000000" pitchFamily="2" charset="2"/>
              <a:buChar char="ü"/>
            </a:pPr>
            <a:endParaRPr lang="en-GB" sz="2400" dirty="0">
              <a:solidFill>
                <a:prstClr val="black"/>
              </a:solidFill>
              <a:latin typeface="Twinkl SemiBold" panose="02000000000000000000" pitchFamily="2" charset="0"/>
            </a:endParaRPr>
          </a:p>
          <a:p>
            <a:pPr>
              <a:buClr>
                <a:prstClr val="white"/>
              </a:buClr>
              <a:buFont typeface="Wingdings" panose="05000000000000000000" pitchFamily="2" charset="2"/>
              <a:buChar char="ü"/>
            </a:pPr>
            <a:r>
              <a:rPr lang="en-GB" sz="2400" dirty="0">
                <a:solidFill>
                  <a:prstClr val="black"/>
                </a:solidFill>
                <a:latin typeface="Twinkl SemiBold" panose="02000000000000000000" pitchFamily="2" charset="0"/>
              </a:rPr>
              <a:t>House points are also given to children for consistent good effort or good work.</a:t>
            </a:r>
          </a:p>
          <a:p>
            <a:pPr>
              <a:buClr>
                <a:prstClr val="white"/>
              </a:buClr>
              <a:buFont typeface="Wingdings" panose="05000000000000000000" pitchFamily="2" charset="2"/>
              <a:buChar char="ü"/>
            </a:pPr>
            <a:endParaRPr lang="en-GB" sz="2400" dirty="0">
              <a:solidFill>
                <a:prstClr val="black"/>
              </a:solidFill>
              <a:latin typeface="Twinkl SemiBold" panose="02000000000000000000" pitchFamily="2" charset="0"/>
            </a:endParaRPr>
          </a:p>
          <a:p>
            <a:pPr>
              <a:buClr>
                <a:prstClr val="white"/>
              </a:buClr>
              <a:buFont typeface="Wingdings" panose="05000000000000000000" pitchFamily="2" charset="2"/>
              <a:buChar char="ü"/>
            </a:pPr>
            <a:r>
              <a:rPr lang="en-GB" sz="2400" dirty="0">
                <a:solidFill>
                  <a:prstClr val="black"/>
                </a:solidFill>
                <a:latin typeface="Twinkl SemiBold" panose="02000000000000000000" pitchFamily="2" charset="0"/>
              </a:rPr>
              <a:t>Each class has a house point system, where accumulated points are added to the school’s house points. Each child is allocated a house: St Andrew, St George, St Patrick or St David, The house with the most house points for that week is announced in our special assembly.</a:t>
            </a:r>
            <a:endParaRPr lang="en-GB" sz="2800" dirty="0">
              <a:solidFill>
                <a:prstClr val="black"/>
              </a:solidFill>
              <a:latin typeface="Twinkl SemiBold" panose="02000000000000000000" pitchFamily="2" charset="0"/>
            </a:endParaRPr>
          </a:p>
        </p:txBody>
      </p:sp>
      <p:pic>
        <p:nvPicPr>
          <p:cNvPr id="7" name="Picture 2" descr="Celebration Text Graphics - Confetti ...">
            <a:extLst>
              <a:ext uri="{FF2B5EF4-FFF2-40B4-BE49-F238E27FC236}">
                <a16:creationId xmlns:a16="http://schemas.microsoft.com/office/drawing/2014/main" id="{4436F45D-6803-4467-B989-A1547B69C11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7639"/>
          <a:stretch/>
        </p:blipFill>
        <p:spPr bwMode="auto">
          <a:xfrm>
            <a:off x="10240853" y="244710"/>
            <a:ext cx="1697886" cy="1520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52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137989" y="6094828"/>
            <a:ext cx="9523828" cy="135049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83000">
              <a:lnSpc>
                <a:spcPct val="100000"/>
              </a:lnSpc>
            </a:pPr>
            <a:r>
              <a:rPr lang="en-GB" sz="3600" dirty="0">
                <a:latin typeface="Twinkl SemiBold" panose="02000000000000000000" pitchFamily="2" charset="0"/>
                <a:hlinkClick r:id="rId3"/>
              </a:rPr>
              <a:t>year1@cpa.dsat.education</a:t>
            </a:r>
            <a:endParaRPr lang="en-GB" sz="1400" dirty="0">
              <a:latin typeface="Twinkl SemiBold" panose="02000000000000000000" pitchFamily="2" charset="0"/>
            </a:endParaRPr>
          </a:p>
          <a:p>
            <a:pPr marL="1240200" indent="-457200" algn="l">
              <a:lnSpc>
                <a:spcPct val="100000"/>
              </a:lnSpc>
              <a:buFont typeface="Arial" panose="020B0604020202020204" pitchFamily="34" charset="0"/>
              <a:buChar char="•"/>
            </a:pPr>
            <a:endParaRPr lang="en-GB" sz="1800" dirty="0">
              <a:latin typeface="+mn-lt"/>
            </a:endParaRPr>
          </a:p>
          <a:p>
            <a:pPr marL="783000" algn="l">
              <a:lnSpc>
                <a:spcPct val="100000"/>
              </a:lnSpc>
            </a:pPr>
            <a:endParaRPr lang="en-GB" sz="1800" dirty="0">
              <a:latin typeface="+mn-lt"/>
            </a:endParaRPr>
          </a:p>
          <a:p>
            <a:pPr marL="1240200" indent="-457200" algn="l">
              <a:lnSpc>
                <a:spcPct val="100000"/>
              </a:lnSpc>
              <a:buFont typeface="Arial" panose="020B0604020202020204" pitchFamily="34" charset="0"/>
              <a:buChar char="•"/>
            </a:pPr>
            <a:endParaRPr lang="en-GB" sz="1800" dirty="0">
              <a:latin typeface="+mn-lt"/>
            </a:endParaRPr>
          </a:p>
          <a:p>
            <a:pPr marL="1240200" indent="-457200" algn="l">
              <a:lnSpc>
                <a:spcPct val="100000"/>
              </a:lnSpc>
              <a:buFont typeface="Arial" panose="020B0604020202020204" pitchFamily="34" charset="0"/>
              <a:buChar char="•"/>
            </a:pPr>
            <a:endParaRPr lang="en-GB" sz="1800" dirty="0">
              <a:latin typeface="+mn-lt"/>
            </a:endParaRPr>
          </a:p>
          <a:p>
            <a:pPr algn="l"/>
            <a:endParaRPr lang="en-GB" sz="1800" b="1" dirty="0">
              <a:latin typeface="+mn-lt"/>
            </a:endParaRPr>
          </a:p>
        </p:txBody>
      </p:sp>
      <p:sp>
        <p:nvSpPr>
          <p:cNvPr id="2" name="TextBox 1">
            <a:extLst>
              <a:ext uri="{FF2B5EF4-FFF2-40B4-BE49-F238E27FC236}">
                <a16:creationId xmlns:a16="http://schemas.microsoft.com/office/drawing/2014/main" id="{B3C5BFD5-23A5-4DA2-95B0-6C4C6762C0D6}"/>
              </a:ext>
            </a:extLst>
          </p:cNvPr>
          <p:cNvSpPr txBox="1"/>
          <p:nvPr/>
        </p:nvSpPr>
        <p:spPr>
          <a:xfrm>
            <a:off x="350292" y="1201181"/>
            <a:ext cx="11491415" cy="4893647"/>
          </a:xfrm>
          <a:prstGeom prst="rect">
            <a:avLst/>
          </a:prstGeom>
          <a:noFill/>
        </p:spPr>
        <p:txBody>
          <a:bodyPr wrap="square" rtlCol="0">
            <a:spAutoFit/>
          </a:bodyPr>
          <a:lstStyle/>
          <a:p>
            <a:pPr indent="360000">
              <a:buFont typeface="Arial" panose="020B0604020202020204" pitchFamily="34" charset="0"/>
              <a:buChar char="•"/>
            </a:pPr>
            <a:r>
              <a:rPr lang="en-GB" sz="2400" dirty="0">
                <a:latin typeface="Twinkl SemiBold" panose="02000000000000000000" pitchFamily="2" charset="0"/>
              </a:rPr>
              <a:t>Please let us know if a different person than usual is collecting your child, even if it is another parent who is known to us. </a:t>
            </a:r>
          </a:p>
          <a:p>
            <a:pPr indent="360000">
              <a:buFont typeface="Arial" panose="020B0604020202020204" pitchFamily="34" charset="0"/>
              <a:buChar char="•"/>
            </a:pPr>
            <a:endParaRPr lang="en-GB" sz="2400" dirty="0">
              <a:latin typeface="Twinkl SemiBold" panose="02000000000000000000" pitchFamily="2" charset="0"/>
            </a:endParaRPr>
          </a:p>
          <a:p>
            <a:pPr indent="360000">
              <a:buFont typeface="Arial" panose="020B0604020202020204" pitchFamily="34" charset="0"/>
              <a:buChar char="•"/>
            </a:pPr>
            <a:r>
              <a:rPr lang="en-GB" sz="2400" dirty="0">
                <a:latin typeface="Twinkl SemiBold" panose="02000000000000000000" pitchFamily="2" charset="0"/>
              </a:rPr>
              <a:t>We are around at the end of the school day for quick queries. If you need to speak to us for a longer meeting, please arrange an appointment with the class teacher in the first instance.</a:t>
            </a:r>
          </a:p>
          <a:p>
            <a:pPr indent="360000">
              <a:buFont typeface="Arial" panose="020B0604020202020204" pitchFamily="34" charset="0"/>
              <a:buChar char="•"/>
            </a:pPr>
            <a:endParaRPr lang="en-GB" sz="2400" dirty="0">
              <a:latin typeface="Twinkl SemiBold" panose="02000000000000000000" pitchFamily="2" charset="0"/>
            </a:endParaRPr>
          </a:p>
          <a:p>
            <a:pPr indent="360000">
              <a:buFont typeface="Arial" panose="020B0604020202020204" pitchFamily="34" charset="0"/>
              <a:buChar char="•"/>
            </a:pPr>
            <a:r>
              <a:rPr lang="en-GB" sz="2400" dirty="0">
                <a:latin typeface="Twinkl SemiBold" panose="02000000000000000000" pitchFamily="2" charset="0"/>
              </a:rPr>
              <a:t>If your child requires an inhaler this should be named and in school. </a:t>
            </a:r>
          </a:p>
          <a:p>
            <a:pPr indent="360000">
              <a:buFont typeface="Arial" panose="020B0604020202020204" pitchFamily="34" charset="0"/>
              <a:buChar char="•"/>
            </a:pPr>
            <a:endParaRPr lang="en-GB" sz="2400" dirty="0">
              <a:latin typeface="Twinkl SemiBold" panose="02000000000000000000" pitchFamily="2" charset="0"/>
            </a:endParaRPr>
          </a:p>
          <a:p>
            <a:pPr indent="360000">
              <a:buFont typeface="Arial" panose="020B0604020202020204" pitchFamily="34" charset="0"/>
              <a:buChar char="•"/>
            </a:pPr>
            <a:r>
              <a:rPr lang="en-GB" sz="2400" dirty="0">
                <a:latin typeface="Twinkl SemiBold" panose="02000000000000000000" pitchFamily="2" charset="0"/>
              </a:rPr>
              <a:t>If you have information to give on your child e.g. allergy, background information then please speak to the Class Teacher.</a:t>
            </a:r>
          </a:p>
          <a:p>
            <a:pPr indent="360000">
              <a:buFont typeface="Arial" panose="020B0604020202020204" pitchFamily="34" charset="0"/>
              <a:buChar char="•"/>
            </a:pPr>
            <a:endParaRPr lang="en-GB" sz="2400" dirty="0">
              <a:latin typeface="Twinkl SemiBold" panose="02000000000000000000" pitchFamily="2" charset="0"/>
            </a:endParaRPr>
          </a:p>
          <a:p>
            <a:pPr indent="360000">
              <a:buFont typeface="Arial" panose="020B0604020202020204" pitchFamily="34" charset="0"/>
              <a:buChar char="•"/>
            </a:pPr>
            <a:r>
              <a:rPr lang="en-GB" sz="2400" dirty="0">
                <a:latin typeface="Twinkl SemiBold" panose="02000000000000000000" pitchFamily="2" charset="0"/>
              </a:rPr>
              <a:t>Please remember that the school is a NUT and BANANA FREE school.</a:t>
            </a:r>
          </a:p>
        </p:txBody>
      </p:sp>
      <p:sp>
        <p:nvSpPr>
          <p:cNvPr id="5" name="TextBox 4">
            <a:extLst>
              <a:ext uri="{FF2B5EF4-FFF2-40B4-BE49-F238E27FC236}">
                <a16:creationId xmlns:a16="http://schemas.microsoft.com/office/drawing/2014/main" id="{4D278B3E-C4CA-4D50-9760-9B51B0A9E361}"/>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Twinkl SemiBold" panose="02000000000000000000" pitchFamily="2" charset="0"/>
              </a:rPr>
              <a:t>And Finally…</a:t>
            </a:r>
          </a:p>
        </p:txBody>
      </p:sp>
    </p:spTree>
    <p:extLst>
      <p:ext uri="{BB962C8B-B14F-4D97-AF65-F5344CB8AC3E}">
        <p14:creationId xmlns:p14="http://schemas.microsoft.com/office/powerpoint/2010/main" val="2812753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443947" y="352354"/>
            <a:ext cx="11304106" cy="68580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83000">
              <a:lnSpc>
                <a:spcPct val="100000"/>
              </a:lnSpc>
            </a:pPr>
            <a:r>
              <a:rPr lang="en-GB" sz="4800" dirty="0">
                <a:latin typeface="Twinkl SemiBold" panose="02000000000000000000" pitchFamily="2" charset="0"/>
              </a:rPr>
              <a:t>Our Year 1 Team</a:t>
            </a:r>
          </a:p>
          <a:p>
            <a:pPr marL="783000" algn="l">
              <a:lnSpc>
                <a:spcPct val="100000"/>
              </a:lnSpc>
            </a:pPr>
            <a:endParaRPr lang="en-GB" sz="28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3200" dirty="0">
                <a:latin typeface="Twinkl SemiBold" panose="02000000000000000000" pitchFamily="2" charset="0"/>
              </a:rPr>
              <a:t>Mrs Slack – Year 1 Teacher</a:t>
            </a:r>
          </a:p>
          <a:p>
            <a:pPr marL="1240200" indent="-457200" algn="l">
              <a:lnSpc>
                <a:spcPct val="100000"/>
              </a:lnSpc>
              <a:buFont typeface="Arial" panose="020B0604020202020204" pitchFamily="34" charset="0"/>
              <a:buChar char="•"/>
            </a:pPr>
            <a:endParaRPr lang="en-GB" sz="32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3200" dirty="0">
                <a:latin typeface="Twinkl SemiBold" panose="02000000000000000000" pitchFamily="2" charset="0"/>
              </a:rPr>
              <a:t>Mrs Jones – Teaching Assistant</a:t>
            </a:r>
          </a:p>
          <a:p>
            <a:pPr marL="1240200" indent="-457200" algn="l">
              <a:lnSpc>
                <a:spcPct val="100000"/>
              </a:lnSpc>
              <a:buFont typeface="Arial" panose="020B0604020202020204" pitchFamily="34" charset="0"/>
              <a:buChar char="•"/>
            </a:pPr>
            <a:endParaRPr lang="en-GB" sz="32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3200" dirty="0">
                <a:latin typeface="Twinkl SemiBold" panose="02000000000000000000" pitchFamily="2" charset="0"/>
              </a:rPr>
              <a:t>Mrs Westwood – Teaching Assistant</a:t>
            </a:r>
          </a:p>
          <a:p>
            <a:pPr marL="1240155" indent="-457200" algn="l">
              <a:lnSpc>
                <a:spcPct val="100000"/>
              </a:lnSpc>
              <a:buFont typeface="Arial" panose="020B0604020202020204" pitchFamily="34" charset="0"/>
              <a:buChar char="•"/>
            </a:pPr>
            <a:endParaRPr lang="en-GB" sz="3200" dirty="0">
              <a:latin typeface="Comic Sans MS"/>
            </a:endParaRPr>
          </a:p>
          <a:p>
            <a:pPr marL="457200" indent="-457200" algn="l">
              <a:buFont typeface="Arial" panose="020B0604020202020204" pitchFamily="34" charset="0"/>
              <a:buChar char="•"/>
            </a:pPr>
            <a:endParaRPr lang="en-GB" sz="2800" b="1" dirty="0">
              <a:latin typeface="+mn-lt"/>
              <a:ea typeface="Calibri" panose="020F0502020204030204"/>
              <a:cs typeface="Calibri" panose="020F0502020204030204"/>
            </a:endParaRPr>
          </a:p>
        </p:txBody>
      </p:sp>
    </p:spTree>
    <p:extLst>
      <p:ext uri="{BB962C8B-B14F-4D97-AF65-F5344CB8AC3E}">
        <p14:creationId xmlns:p14="http://schemas.microsoft.com/office/powerpoint/2010/main" val="429417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0" y="763170"/>
            <a:ext cx="12192000" cy="60948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800" dirty="0">
              <a:latin typeface="+mn-lt"/>
            </a:endParaRPr>
          </a:p>
          <a:p>
            <a:pPr marL="783000" algn="l">
              <a:lnSpc>
                <a:spcPct val="100000"/>
              </a:lnSpc>
            </a:pPr>
            <a:endParaRPr lang="en-GB" sz="2800" dirty="0">
              <a:latin typeface="+mn-lt"/>
            </a:endParaRPr>
          </a:p>
          <a:p>
            <a:pPr algn="l"/>
            <a:endParaRPr lang="en-GB" sz="2800" b="1" dirty="0">
              <a:latin typeface="+mn-lt"/>
            </a:endParaRPr>
          </a:p>
        </p:txBody>
      </p:sp>
      <p:sp>
        <p:nvSpPr>
          <p:cNvPr id="3" name="TextBox 2">
            <a:extLst>
              <a:ext uri="{FF2B5EF4-FFF2-40B4-BE49-F238E27FC236}">
                <a16:creationId xmlns:a16="http://schemas.microsoft.com/office/drawing/2014/main" id="{C597627E-63B9-417C-9D88-2E81FA2E1DF1}"/>
              </a:ext>
            </a:extLst>
          </p:cNvPr>
          <p:cNvSpPr txBox="1"/>
          <p:nvPr/>
        </p:nvSpPr>
        <p:spPr>
          <a:xfrm>
            <a:off x="1351722" y="0"/>
            <a:ext cx="9276522" cy="523220"/>
          </a:xfrm>
          <a:prstGeom prst="rect">
            <a:avLst/>
          </a:prstGeom>
          <a:noFill/>
        </p:spPr>
        <p:txBody>
          <a:bodyPr wrap="square" rtlCol="0">
            <a:spAutoFit/>
          </a:bodyPr>
          <a:lstStyle/>
          <a:p>
            <a:pPr algn="ctr"/>
            <a:r>
              <a:rPr lang="en-GB" sz="2800" dirty="0">
                <a:latin typeface="Twinkl SemiBold" panose="02000000000000000000" pitchFamily="2" charset="0"/>
              </a:rPr>
              <a:t>Year 1 Timetable</a:t>
            </a:r>
          </a:p>
        </p:txBody>
      </p:sp>
      <p:pic>
        <p:nvPicPr>
          <p:cNvPr id="7" name="Picture 6">
            <a:extLst>
              <a:ext uri="{FF2B5EF4-FFF2-40B4-BE49-F238E27FC236}">
                <a16:creationId xmlns:a16="http://schemas.microsoft.com/office/drawing/2014/main" id="{94D33E45-47C9-4510-B8A8-9B22C6B216FC}"/>
              </a:ext>
            </a:extLst>
          </p:cNvPr>
          <p:cNvPicPr>
            <a:picLocks noChangeAspect="1"/>
          </p:cNvPicPr>
          <p:nvPr/>
        </p:nvPicPr>
        <p:blipFill>
          <a:blip r:embed="rId3"/>
          <a:stretch>
            <a:fillRect/>
          </a:stretch>
        </p:blipFill>
        <p:spPr>
          <a:xfrm>
            <a:off x="94412" y="413887"/>
            <a:ext cx="12003175" cy="6371924"/>
          </a:xfrm>
          <a:prstGeom prst="rect">
            <a:avLst/>
          </a:prstGeom>
        </p:spPr>
      </p:pic>
    </p:spTree>
    <p:extLst>
      <p:ext uri="{BB962C8B-B14F-4D97-AF65-F5344CB8AC3E}">
        <p14:creationId xmlns:p14="http://schemas.microsoft.com/office/powerpoint/2010/main" val="410839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315821" y="1069536"/>
            <a:ext cx="12192000" cy="655163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Start time – </a:t>
            </a:r>
            <a:r>
              <a:rPr lang="en-GB" sz="2400" b="1" dirty="0">
                <a:latin typeface="Twinkl SemiBold" panose="02000000000000000000" pitchFamily="2" charset="0"/>
              </a:rPr>
              <a:t>8:40am    </a:t>
            </a:r>
            <a:r>
              <a:rPr lang="en-GB" sz="2400" dirty="0">
                <a:latin typeface="Twinkl SemiBold" panose="02000000000000000000" pitchFamily="2" charset="0"/>
              </a:rPr>
              <a:t>Pick-up time- </a:t>
            </a:r>
            <a:r>
              <a:rPr lang="en-GB" sz="2400" b="1" dirty="0">
                <a:latin typeface="Twinkl SemiBold" panose="02000000000000000000" pitchFamily="2" charset="0"/>
              </a:rPr>
              <a:t>3:15pm</a:t>
            </a:r>
          </a:p>
          <a:p>
            <a:pPr marL="1240200" indent="-457200" algn="l">
              <a:lnSpc>
                <a:spcPct val="100000"/>
              </a:lnSpc>
              <a:buFont typeface="Arial" panose="020B0604020202020204" pitchFamily="34" charset="0"/>
              <a:buChar char="•"/>
            </a:pPr>
            <a:endParaRPr lang="en-GB" sz="2400" b="1"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A </a:t>
            </a:r>
            <a:r>
              <a:rPr lang="en-GB" sz="2400" b="1" dirty="0">
                <a:latin typeface="Twinkl SemiBold" panose="02000000000000000000" pitchFamily="2" charset="0"/>
              </a:rPr>
              <a:t>fruit snack</a:t>
            </a:r>
            <a:r>
              <a:rPr lang="en-GB" sz="2400" dirty="0">
                <a:latin typeface="Twinkl SemiBold" panose="02000000000000000000" pitchFamily="2" charset="0"/>
              </a:rPr>
              <a:t> is provided every day for our Year 1 children. Alternatively, children may bring their own fruit (no bananas).</a:t>
            </a:r>
          </a:p>
          <a:p>
            <a:pPr marL="783000" algn="l">
              <a:lnSpc>
                <a:spcPct val="100000"/>
              </a:lnSpc>
            </a:pPr>
            <a:endParaRPr lang="en-GB" sz="24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PE is on </a:t>
            </a:r>
            <a:r>
              <a:rPr lang="en-GB" sz="2400" b="1" dirty="0">
                <a:latin typeface="Twinkl SemiBold" panose="02000000000000000000" pitchFamily="2" charset="0"/>
              </a:rPr>
              <a:t>Monday afternoon and for the AUTUMN TERM ONLY there will be an additional session on Thursday </a:t>
            </a:r>
            <a:r>
              <a:rPr lang="en-GB" sz="2400" b="1" dirty="0" err="1">
                <a:latin typeface="Twinkl SemiBold" panose="02000000000000000000" pitchFamily="2" charset="0"/>
              </a:rPr>
              <a:t>afternnons</a:t>
            </a:r>
            <a:r>
              <a:rPr lang="en-GB" sz="2400" dirty="0">
                <a:latin typeface="Twinkl SemiBold" panose="02000000000000000000" pitchFamily="2" charset="0"/>
              </a:rPr>
              <a:t>. Children should arrive in the morning in their school uniform and bring PE kit to change into after lunch on both days.</a:t>
            </a:r>
          </a:p>
          <a:p>
            <a:pPr marL="1240200" indent="-457200" algn="l">
              <a:lnSpc>
                <a:spcPct val="100000"/>
              </a:lnSpc>
              <a:buFont typeface="Arial" panose="020B0604020202020204" pitchFamily="34" charset="0"/>
              <a:buChar char="•"/>
            </a:pPr>
            <a:endParaRPr lang="en-GB" sz="24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Please make sure all PE kit and uniform is labelled. Long hair should be tied back and stud earrings removed or covered.</a:t>
            </a:r>
          </a:p>
          <a:p>
            <a:pPr marL="783000" algn="l">
              <a:lnSpc>
                <a:spcPct val="100000"/>
              </a:lnSpc>
            </a:pPr>
            <a:endParaRPr lang="en-GB" sz="24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Please ensure that your child brings a </a:t>
            </a:r>
            <a:r>
              <a:rPr lang="en-GB" sz="2400" b="1" dirty="0">
                <a:latin typeface="Twinkl SemiBold" panose="02000000000000000000" pitchFamily="2" charset="0"/>
              </a:rPr>
              <a:t>named water bottle</a:t>
            </a:r>
            <a:r>
              <a:rPr lang="en-GB" sz="2400" dirty="0">
                <a:latin typeface="Twinkl SemiBold" panose="02000000000000000000" pitchFamily="2" charset="0"/>
              </a:rPr>
              <a:t> to school each day and that sun cream is applied before coming to school. </a:t>
            </a:r>
          </a:p>
          <a:p>
            <a:pPr algn="l"/>
            <a:endParaRPr lang="en-GB" sz="2800" b="1" dirty="0">
              <a:latin typeface="+mn-lt"/>
            </a:endParaRPr>
          </a:p>
        </p:txBody>
      </p:sp>
      <p:sp>
        <p:nvSpPr>
          <p:cNvPr id="2" name="TextBox 1">
            <a:extLst>
              <a:ext uri="{FF2B5EF4-FFF2-40B4-BE49-F238E27FC236}">
                <a16:creationId xmlns:a16="http://schemas.microsoft.com/office/drawing/2014/main" id="{130369BC-83B1-464A-B98B-736E21F8D13D}"/>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Twinkl SemiBold" panose="02000000000000000000" pitchFamily="2" charset="0"/>
              </a:rPr>
              <a:t>Year 1 Information</a:t>
            </a:r>
          </a:p>
        </p:txBody>
      </p:sp>
    </p:spTree>
    <p:extLst>
      <p:ext uri="{BB962C8B-B14F-4D97-AF65-F5344CB8AC3E}">
        <p14:creationId xmlns:p14="http://schemas.microsoft.com/office/powerpoint/2010/main" val="2253151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0" y="1416638"/>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Reading books will be changed weekly, on a </a:t>
            </a:r>
            <a:r>
              <a:rPr lang="en-GB" sz="2400" b="1" dirty="0">
                <a:latin typeface="Twinkl SemiBold" panose="02000000000000000000" pitchFamily="2" charset="0"/>
              </a:rPr>
              <a:t>Thursday</a:t>
            </a:r>
            <a:r>
              <a:rPr lang="en-GB" sz="2400" dirty="0">
                <a:latin typeface="Twinkl SemiBold" panose="02000000000000000000" pitchFamily="2" charset="0"/>
              </a:rPr>
              <a:t>. Please write in your child’s reading diary when you listen to them read at home. They should be reading to you at home at least three times a week. If your child reads twenty times in a month, they receive a golden ticket!</a:t>
            </a:r>
          </a:p>
          <a:p>
            <a:pPr marL="1240200" indent="-457200" algn="l">
              <a:lnSpc>
                <a:spcPct val="100000"/>
              </a:lnSpc>
              <a:buFont typeface="Arial" panose="020B0604020202020204" pitchFamily="34" charset="0"/>
              <a:buChar char="•"/>
            </a:pPr>
            <a:endParaRPr lang="en-GB" sz="24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Please ensure reading books are in school </a:t>
            </a:r>
            <a:r>
              <a:rPr lang="en-GB" sz="2400" b="1" dirty="0">
                <a:latin typeface="Twinkl SemiBold" panose="02000000000000000000" pitchFamily="2" charset="0"/>
              </a:rPr>
              <a:t>daily</a:t>
            </a:r>
            <a:r>
              <a:rPr lang="en-GB" sz="2400" dirty="0">
                <a:latin typeface="Twinkl SemiBold" panose="02000000000000000000" pitchFamily="2" charset="0"/>
              </a:rPr>
              <a:t> so adults can read with children.</a:t>
            </a:r>
          </a:p>
          <a:p>
            <a:pPr marL="783000" algn="l">
              <a:lnSpc>
                <a:spcPct val="100000"/>
              </a:lnSpc>
            </a:pPr>
            <a:endParaRPr lang="en-GB" sz="24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They will also be allocated a username and password for Oxford Owl to access the RWI books too.  Weekly engagement with the online reading books will also be rewarded with a golden ticket. </a:t>
            </a:r>
            <a:r>
              <a:rPr lang="en-GB" sz="2400" b="1" dirty="0">
                <a:latin typeface="Twinkl SemiBold" panose="02000000000000000000" pitchFamily="2" charset="0"/>
              </a:rPr>
              <a:t>1</a:t>
            </a:r>
            <a:r>
              <a:rPr lang="en-GB" sz="2400" dirty="0">
                <a:latin typeface="Twinkl SemiBold" panose="02000000000000000000" pitchFamily="2" charset="0"/>
              </a:rPr>
              <a:t> book per week.</a:t>
            </a:r>
          </a:p>
          <a:p>
            <a:pPr marL="783000" algn="l">
              <a:lnSpc>
                <a:spcPct val="100000"/>
              </a:lnSpc>
            </a:pPr>
            <a:endParaRPr lang="en-GB" sz="2400" dirty="0">
              <a:latin typeface="Twinkl SemiBold" panose="02000000000000000000" pitchFamily="2" charset="0"/>
            </a:endParaRPr>
          </a:p>
        </p:txBody>
      </p:sp>
      <p:sp>
        <p:nvSpPr>
          <p:cNvPr id="4" name="TextBox 3">
            <a:extLst>
              <a:ext uri="{FF2B5EF4-FFF2-40B4-BE49-F238E27FC236}">
                <a16:creationId xmlns:a16="http://schemas.microsoft.com/office/drawing/2014/main" id="{5C039078-13D9-4761-A22D-6DCD4918FE35}"/>
              </a:ext>
            </a:extLst>
          </p:cNvPr>
          <p:cNvSpPr txBox="1"/>
          <p:nvPr/>
        </p:nvSpPr>
        <p:spPr>
          <a:xfrm>
            <a:off x="1553992" y="241655"/>
            <a:ext cx="9382539" cy="830997"/>
          </a:xfrm>
          <a:prstGeom prst="rect">
            <a:avLst/>
          </a:prstGeom>
          <a:noFill/>
        </p:spPr>
        <p:txBody>
          <a:bodyPr wrap="square" rtlCol="0">
            <a:spAutoFit/>
          </a:bodyPr>
          <a:lstStyle/>
          <a:p>
            <a:pPr algn="ctr"/>
            <a:r>
              <a:rPr lang="en-GB" sz="4800" dirty="0">
                <a:latin typeface="Twinkl SemiBold" panose="02000000000000000000" pitchFamily="2" charset="0"/>
              </a:rPr>
              <a:t>Year 1 Information</a:t>
            </a:r>
          </a:p>
        </p:txBody>
      </p:sp>
    </p:spTree>
    <p:extLst>
      <p:ext uri="{BB962C8B-B14F-4D97-AF65-F5344CB8AC3E}">
        <p14:creationId xmlns:p14="http://schemas.microsoft.com/office/powerpoint/2010/main" val="178513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45775" y="975207"/>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83000" algn="l">
              <a:lnSpc>
                <a:spcPct val="100000"/>
              </a:lnSpc>
            </a:pPr>
            <a:endParaRPr lang="en-GB" sz="2400" dirty="0">
              <a:latin typeface="+mn-lt"/>
            </a:endParaRPr>
          </a:p>
          <a:p>
            <a:pPr algn="l">
              <a:buClr>
                <a:schemeClr val="accent1"/>
              </a:buClr>
            </a:pPr>
            <a:r>
              <a:rPr lang="en-GB" sz="2400" dirty="0">
                <a:latin typeface="Twinkl SemiBold" panose="02000000000000000000" pitchFamily="2" charset="0"/>
              </a:rPr>
              <a:t>Your child will have a log-in and password to enable them to access NUMBOTs to improve their arithmetic fluency skills. Weekly engagement with NUMBOTs will also be rewarded with a GOLDEN TICKET. </a:t>
            </a:r>
          </a:p>
          <a:p>
            <a:pPr marL="342900" indent="-342900">
              <a:buClr>
                <a:schemeClr val="accent1"/>
              </a:buClr>
              <a:buFont typeface="Arial" panose="020B0604020202020204" pitchFamily="34" charset="0"/>
              <a:buChar char="•"/>
            </a:pPr>
            <a:endParaRPr lang="en-GB" sz="800" dirty="0"/>
          </a:p>
          <a:p>
            <a:pPr marL="342900" indent="-342900">
              <a:buClr>
                <a:schemeClr val="accent1"/>
              </a:buClr>
              <a:buFont typeface="Arial" panose="020B0604020202020204" pitchFamily="34" charset="0"/>
              <a:buChar char="•"/>
            </a:pPr>
            <a:endParaRPr lang="en-GB" sz="800" dirty="0"/>
          </a:p>
          <a:p>
            <a:pPr marL="342900" indent="-342900">
              <a:buClr>
                <a:schemeClr val="accent1"/>
              </a:buClr>
              <a:buFont typeface="Arial" panose="020B0604020202020204" pitchFamily="34" charset="0"/>
              <a:buChar char="•"/>
            </a:pPr>
            <a:endParaRPr lang="en-GB" sz="800" dirty="0"/>
          </a:p>
          <a:p>
            <a:pPr marL="342900" indent="-342900">
              <a:buClr>
                <a:schemeClr val="accent1"/>
              </a:buClr>
              <a:buFont typeface="Arial" panose="020B0604020202020204" pitchFamily="34" charset="0"/>
              <a:buChar char="•"/>
            </a:pPr>
            <a:endParaRPr lang="en-GB" sz="800" dirty="0"/>
          </a:p>
          <a:p>
            <a:pPr marL="342900" indent="-342900">
              <a:buClr>
                <a:schemeClr val="accent1"/>
              </a:buClr>
              <a:buFont typeface="Arial" panose="020B0604020202020204" pitchFamily="34" charset="0"/>
              <a:buChar char="•"/>
            </a:pPr>
            <a:endParaRPr lang="en-GB" sz="800" dirty="0"/>
          </a:p>
          <a:p>
            <a:pPr marL="783000" algn="l">
              <a:lnSpc>
                <a:spcPct val="100000"/>
              </a:lnSpc>
            </a:pPr>
            <a:endParaRPr lang="en-GB" sz="2400" dirty="0">
              <a:latin typeface="Twinkl SemiBold" panose="02000000000000000000" pitchFamily="2" charset="0"/>
            </a:endParaRPr>
          </a:p>
          <a:p>
            <a:pPr marL="783000" algn="l">
              <a:lnSpc>
                <a:spcPct val="100000"/>
              </a:lnSpc>
            </a:pPr>
            <a:endParaRPr lang="en-GB" sz="2400" dirty="0">
              <a:latin typeface="Twinkl SemiBold" panose="02000000000000000000" pitchFamily="2" charset="0"/>
            </a:endParaRPr>
          </a:p>
          <a:p>
            <a:pPr marL="783000" algn="l">
              <a:lnSpc>
                <a:spcPct val="100000"/>
              </a:lnSpc>
            </a:pPr>
            <a:endParaRPr lang="en-GB" sz="2400" dirty="0">
              <a:latin typeface="Twinkl SemiBold" panose="02000000000000000000" pitchFamily="2" charset="0"/>
            </a:endParaRPr>
          </a:p>
          <a:p>
            <a:pPr marL="783000" algn="l">
              <a:lnSpc>
                <a:spcPct val="100000"/>
              </a:lnSpc>
            </a:pPr>
            <a:endParaRPr lang="en-GB" sz="2400" dirty="0">
              <a:latin typeface="Twinkl SemiBold" panose="02000000000000000000" pitchFamily="2" charset="0"/>
            </a:endParaRPr>
          </a:p>
          <a:p>
            <a:pPr marL="783000" algn="l">
              <a:lnSpc>
                <a:spcPct val="100000"/>
              </a:lnSpc>
            </a:pPr>
            <a:endParaRPr lang="en-GB" sz="2400" dirty="0">
              <a:latin typeface="Twinkl SemiBold" panose="02000000000000000000" pitchFamily="2" charset="0"/>
            </a:endParaRPr>
          </a:p>
          <a:p>
            <a:pPr marL="783000" algn="l">
              <a:lnSpc>
                <a:spcPct val="100000"/>
              </a:lnSpc>
            </a:pPr>
            <a:endParaRPr lang="en-GB" sz="2400" dirty="0">
              <a:latin typeface="Twinkl SemiBold" panose="02000000000000000000" pitchFamily="2" charset="0"/>
            </a:endParaRPr>
          </a:p>
          <a:p>
            <a:pPr marL="783000" algn="l">
              <a:lnSpc>
                <a:spcPct val="100000"/>
              </a:lnSpc>
            </a:pPr>
            <a:endParaRPr lang="en-GB" sz="24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2400" b="1" dirty="0">
                <a:latin typeface="Twinkl SemiBold" panose="02000000000000000000" pitchFamily="2" charset="0"/>
              </a:rPr>
              <a:t>Homework. </a:t>
            </a:r>
            <a:r>
              <a:rPr lang="en-GB" sz="2400" dirty="0">
                <a:latin typeface="Twinkl SemiBold" panose="02000000000000000000" pitchFamily="2" charset="0"/>
              </a:rPr>
              <a:t>Reading, KIRFs, </a:t>
            </a:r>
            <a:r>
              <a:rPr lang="en-GB" sz="2400" dirty="0" err="1">
                <a:latin typeface="Twinkl SemiBold" panose="02000000000000000000" pitchFamily="2" charset="0"/>
              </a:rPr>
              <a:t>Numbots</a:t>
            </a:r>
            <a:r>
              <a:rPr lang="en-GB" sz="2400" dirty="0">
                <a:latin typeface="Twinkl SemiBold" panose="02000000000000000000" pitchFamily="2" charset="0"/>
              </a:rPr>
              <a:t>, letter and number formation.</a:t>
            </a:r>
            <a:endParaRPr lang="en-GB" sz="2400" b="1" dirty="0">
              <a:latin typeface="Twinkl SemiBold" panose="02000000000000000000" pitchFamily="2" charset="0"/>
            </a:endParaRPr>
          </a:p>
        </p:txBody>
      </p:sp>
      <p:sp>
        <p:nvSpPr>
          <p:cNvPr id="4" name="TextBox 3">
            <a:extLst>
              <a:ext uri="{FF2B5EF4-FFF2-40B4-BE49-F238E27FC236}">
                <a16:creationId xmlns:a16="http://schemas.microsoft.com/office/drawing/2014/main" id="{5C039078-13D9-4761-A22D-6DCD4918FE35}"/>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Twinkl SemiBold" panose="02000000000000000000" pitchFamily="2" charset="0"/>
              </a:rPr>
              <a:t>Year 1 Information</a:t>
            </a:r>
          </a:p>
        </p:txBody>
      </p:sp>
      <p:pic>
        <p:nvPicPr>
          <p:cNvPr id="5" name="Picture 2" descr="NumBots | How the Game Works">
            <a:extLst>
              <a:ext uri="{FF2B5EF4-FFF2-40B4-BE49-F238E27FC236}">
                <a16:creationId xmlns:a16="http://schemas.microsoft.com/office/drawing/2014/main" id="{0A2C8141-55B6-4DBD-B8B4-829D07848D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5172" y="2566152"/>
            <a:ext cx="4161656" cy="2032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6880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0" y="1255594"/>
            <a:ext cx="12192000" cy="560240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800" dirty="0">
              <a:latin typeface="+mn-lt"/>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Children in Year 1 now follow the KS1 National Curriculum.</a:t>
            </a:r>
          </a:p>
          <a:p>
            <a:pPr marL="1240200" indent="-457200" algn="l">
              <a:lnSpc>
                <a:spcPct val="100000"/>
              </a:lnSpc>
              <a:buFont typeface="Arial" panose="020B0604020202020204" pitchFamily="34" charset="0"/>
              <a:buChar char="•"/>
            </a:pPr>
            <a:endParaRPr lang="en-GB" sz="24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Learning and whole class table work is introduced. </a:t>
            </a:r>
          </a:p>
          <a:p>
            <a:pPr marL="1240200" indent="-457200" algn="l">
              <a:lnSpc>
                <a:spcPct val="100000"/>
              </a:lnSpc>
              <a:buFont typeface="Arial" panose="020B0604020202020204" pitchFamily="34" charset="0"/>
              <a:buChar char="•"/>
            </a:pPr>
            <a:endParaRPr lang="en-GB" sz="2400" dirty="0">
              <a:latin typeface="Twinkl SemiBold" panose="02000000000000000000" pitchFamily="2" charset="0"/>
            </a:endParaRPr>
          </a:p>
          <a:p>
            <a:pPr marL="1240200" indent="-457200" algn="l">
              <a:lnSpc>
                <a:spcPct val="100000"/>
              </a:lnSpc>
              <a:buFont typeface="Arial" panose="020B0604020202020204" pitchFamily="34" charset="0"/>
              <a:buChar char="•"/>
            </a:pPr>
            <a:r>
              <a:rPr lang="en-GB" sz="2400" dirty="0">
                <a:latin typeface="Twinkl SemiBold" panose="02000000000000000000" pitchFamily="2" charset="0"/>
              </a:rPr>
              <a:t>Opportunities for continuous provision are incorporated throughout the week.</a:t>
            </a:r>
          </a:p>
          <a:p>
            <a:pPr marL="1240200" indent="-457200" algn="l">
              <a:lnSpc>
                <a:spcPct val="100000"/>
              </a:lnSpc>
              <a:buFont typeface="Arial" panose="020B0604020202020204" pitchFamily="34" charset="0"/>
              <a:buChar char="•"/>
            </a:pPr>
            <a:endParaRPr lang="en-GB" sz="2400" dirty="0">
              <a:latin typeface="Comic Sans MS" panose="030F0702030302020204" pitchFamily="66" charset="0"/>
            </a:endParaRPr>
          </a:p>
          <a:p>
            <a:pPr marL="783000" algn="l">
              <a:lnSpc>
                <a:spcPct val="100000"/>
              </a:lnSpc>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marL="783000" algn="l">
              <a:lnSpc>
                <a:spcPct val="100000"/>
              </a:lnSpc>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algn="l"/>
            <a:endParaRPr lang="en-GB" sz="2800" b="1" dirty="0">
              <a:latin typeface="+mn-lt"/>
            </a:endParaRPr>
          </a:p>
        </p:txBody>
      </p:sp>
      <p:sp>
        <p:nvSpPr>
          <p:cNvPr id="4" name="TextBox 3">
            <a:extLst>
              <a:ext uri="{FF2B5EF4-FFF2-40B4-BE49-F238E27FC236}">
                <a16:creationId xmlns:a16="http://schemas.microsoft.com/office/drawing/2014/main" id="{D84AA27B-4105-4E52-8FF8-0CBE0A04F08A}"/>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Twinkl SemiBold" panose="02000000000000000000" pitchFamily="2" charset="0"/>
              </a:rPr>
              <a:t>Year 1 Information</a:t>
            </a:r>
          </a:p>
        </p:txBody>
      </p:sp>
    </p:spTree>
    <p:extLst>
      <p:ext uri="{BB962C8B-B14F-4D97-AF65-F5344CB8AC3E}">
        <p14:creationId xmlns:p14="http://schemas.microsoft.com/office/powerpoint/2010/main" val="3903616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0" y="1255594"/>
            <a:ext cx="12192000" cy="560240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800" dirty="0">
              <a:latin typeface="+mn-lt"/>
            </a:endParaRPr>
          </a:p>
          <a:p>
            <a:pPr marL="406400" marR="991235" indent="-343535" algn="l">
              <a:lnSpc>
                <a:spcPts val="1920"/>
              </a:lnSpc>
              <a:spcBef>
                <a:spcPts val="565"/>
              </a:spcBef>
              <a:buChar char="•"/>
              <a:tabLst>
                <a:tab pos="406400" algn="l"/>
              </a:tabLst>
            </a:pPr>
            <a:r>
              <a:rPr lang="en-GB" sz="2400" dirty="0">
                <a:latin typeface="Twinkl SemiBold" panose="02000000000000000000" pitchFamily="2" charset="0"/>
              </a:rPr>
              <a:t>The</a:t>
            </a:r>
            <a:r>
              <a:rPr lang="en-GB" sz="2400" spc="-25" dirty="0">
                <a:latin typeface="Twinkl SemiBold" panose="02000000000000000000" pitchFamily="2" charset="0"/>
              </a:rPr>
              <a:t> </a:t>
            </a:r>
            <a:r>
              <a:rPr lang="en-GB" sz="2400" dirty="0">
                <a:latin typeface="Twinkl SemiBold" panose="02000000000000000000" pitchFamily="2" charset="0"/>
              </a:rPr>
              <a:t>screening</a:t>
            </a:r>
            <a:r>
              <a:rPr lang="en-GB" sz="2400" spc="10" dirty="0">
                <a:latin typeface="Twinkl SemiBold" panose="02000000000000000000" pitchFamily="2" charset="0"/>
              </a:rPr>
              <a:t> </a:t>
            </a:r>
            <a:r>
              <a:rPr lang="en-GB" sz="2400" dirty="0">
                <a:latin typeface="Twinkl SemiBold" panose="02000000000000000000" pitchFamily="2" charset="0"/>
              </a:rPr>
              <a:t>check</a:t>
            </a:r>
            <a:r>
              <a:rPr lang="en-GB" sz="2400" spc="-25" dirty="0">
                <a:latin typeface="Twinkl SemiBold" panose="02000000000000000000" pitchFamily="2" charset="0"/>
              </a:rPr>
              <a:t> </a:t>
            </a:r>
            <a:r>
              <a:rPr lang="en-GB" sz="2400" dirty="0">
                <a:latin typeface="Twinkl SemiBold" panose="02000000000000000000" pitchFamily="2" charset="0"/>
              </a:rPr>
              <a:t>is</a:t>
            </a:r>
            <a:r>
              <a:rPr lang="en-GB" sz="2400" spc="-10" dirty="0">
                <a:latin typeface="Twinkl SemiBold" panose="02000000000000000000" pitchFamily="2" charset="0"/>
              </a:rPr>
              <a:t> </a:t>
            </a:r>
            <a:r>
              <a:rPr lang="en-GB" sz="2400" dirty="0">
                <a:latin typeface="Twinkl SemiBold" panose="02000000000000000000" pitchFamily="2" charset="0"/>
              </a:rPr>
              <a:t>a</a:t>
            </a:r>
            <a:r>
              <a:rPr lang="en-GB" sz="2400" spc="-15" dirty="0">
                <a:latin typeface="Twinkl SemiBold" panose="02000000000000000000" pitchFamily="2" charset="0"/>
              </a:rPr>
              <a:t> </a:t>
            </a:r>
            <a:r>
              <a:rPr lang="en-GB" sz="2400" dirty="0">
                <a:latin typeface="Twinkl SemiBold" panose="02000000000000000000" pitchFamily="2" charset="0"/>
              </a:rPr>
              <a:t>statutory</a:t>
            </a:r>
            <a:r>
              <a:rPr lang="en-GB" sz="2400" spc="-45" dirty="0">
                <a:latin typeface="Twinkl SemiBold" panose="02000000000000000000" pitchFamily="2" charset="0"/>
              </a:rPr>
              <a:t> </a:t>
            </a:r>
            <a:r>
              <a:rPr lang="en-GB" sz="2400" dirty="0">
                <a:latin typeface="Twinkl SemiBold" panose="02000000000000000000" pitchFamily="2" charset="0"/>
              </a:rPr>
              <a:t>requirement</a:t>
            </a:r>
            <a:r>
              <a:rPr lang="en-GB" sz="2400" spc="-10" dirty="0">
                <a:latin typeface="Twinkl SemiBold" panose="02000000000000000000" pitchFamily="2" charset="0"/>
              </a:rPr>
              <a:t> </a:t>
            </a:r>
            <a:r>
              <a:rPr lang="en-GB" sz="2400" spc="-25" dirty="0">
                <a:latin typeface="Twinkl SemiBold" panose="02000000000000000000" pitchFamily="2" charset="0"/>
              </a:rPr>
              <a:t>and </a:t>
            </a:r>
            <a:r>
              <a:rPr lang="en-GB" sz="2400" dirty="0">
                <a:latin typeface="Twinkl SemiBold" panose="02000000000000000000" pitchFamily="2" charset="0"/>
              </a:rPr>
              <a:t>therefore</a:t>
            </a:r>
            <a:r>
              <a:rPr lang="en-GB" sz="2400" spc="-5" dirty="0">
                <a:latin typeface="Twinkl SemiBold" panose="02000000000000000000" pitchFamily="2" charset="0"/>
              </a:rPr>
              <a:t> </a:t>
            </a:r>
            <a:r>
              <a:rPr lang="en-GB" sz="2400" dirty="0">
                <a:latin typeface="Twinkl SemiBold" panose="02000000000000000000" pitchFamily="2" charset="0"/>
              </a:rPr>
              <a:t>compulsory</a:t>
            </a:r>
            <a:r>
              <a:rPr lang="en-GB" sz="2400" spc="-20" dirty="0">
                <a:latin typeface="Twinkl SemiBold" panose="02000000000000000000" pitchFamily="2" charset="0"/>
              </a:rPr>
              <a:t> </a:t>
            </a:r>
            <a:r>
              <a:rPr lang="en-GB" sz="2400" dirty="0">
                <a:latin typeface="Twinkl SemiBold" panose="02000000000000000000" pitchFamily="2" charset="0"/>
              </a:rPr>
              <a:t>for</a:t>
            </a:r>
            <a:r>
              <a:rPr lang="en-GB" sz="2400" spc="-10" dirty="0">
                <a:latin typeface="Twinkl SemiBold" panose="02000000000000000000" pitchFamily="2" charset="0"/>
              </a:rPr>
              <a:t> </a:t>
            </a:r>
            <a:r>
              <a:rPr lang="en-GB" sz="2400" dirty="0">
                <a:latin typeface="Twinkl SemiBold" panose="02000000000000000000" pitchFamily="2" charset="0"/>
              </a:rPr>
              <a:t>schools</a:t>
            </a:r>
            <a:r>
              <a:rPr lang="en-GB" sz="2400" spc="-25" dirty="0">
                <a:latin typeface="Twinkl SemiBold" panose="02000000000000000000" pitchFamily="2" charset="0"/>
              </a:rPr>
              <a:t> </a:t>
            </a:r>
            <a:r>
              <a:rPr lang="en-GB" sz="2400" dirty="0">
                <a:latin typeface="Twinkl SemiBold" panose="02000000000000000000" pitchFamily="2" charset="0"/>
              </a:rPr>
              <a:t>to</a:t>
            </a:r>
            <a:r>
              <a:rPr lang="en-GB" sz="2400" spc="-5" dirty="0">
                <a:latin typeface="Twinkl SemiBold" panose="02000000000000000000" pitchFamily="2" charset="0"/>
              </a:rPr>
              <a:t> </a:t>
            </a:r>
            <a:r>
              <a:rPr lang="en-GB" sz="2400" spc="-10" dirty="0">
                <a:latin typeface="Twinkl SemiBold" panose="02000000000000000000" pitchFamily="2" charset="0"/>
              </a:rPr>
              <a:t>administer.</a:t>
            </a:r>
            <a:endParaRPr lang="en-GB" sz="2400" dirty="0">
              <a:latin typeface="Twinkl SemiBold" panose="02000000000000000000" pitchFamily="2" charset="0"/>
            </a:endParaRPr>
          </a:p>
          <a:p>
            <a:pPr algn="l">
              <a:lnSpc>
                <a:spcPct val="100000"/>
              </a:lnSpc>
              <a:spcBef>
                <a:spcPts val="110"/>
              </a:spcBef>
              <a:buFont typeface="Comic Sans MS"/>
              <a:buChar char="•"/>
            </a:pPr>
            <a:endParaRPr lang="en-GB" sz="2400" dirty="0">
              <a:latin typeface="Twinkl SemiBold" panose="02000000000000000000" pitchFamily="2" charset="0"/>
            </a:endParaRPr>
          </a:p>
          <a:p>
            <a:pPr marL="406400" marR="30480" indent="-343535" algn="l">
              <a:lnSpc>
                <a:spcPct val="80000"/>
              </a:lnSpc>
              <a:buChar char="•"/>
              <a:tabLst>
                <a:tab pos="406400" algn="l"/>
              </a:tabLst>
            </a:pPr>
            <a:r>
              <a:rPr lang="en-GB" sz="2400" dirty="0">
                <a:latin typeface="Twinkl SemiBold" panose="02000000000000000000" pitchFamily="2" charset="0"/>
              </a:rPr>
              <a:t>It</a:t>
            </a:r>
            <a:r>
              <a:rPr lang="en-GB" sz="2400" spc="-25" dirty="0">
                <a:latin typeface="Twinkl SemiBold" panose="02000000000000000000" pitchFamily="2" charset="0"/>
              </a:rPr>
              <a:t> </a:t>
            </a:r>
            <a:r>
              <a:rPr lang="en-GB" sz="2400" dirty="0">
                <a:latin typeface="Twinkl SemiBold" panose="02000000000000000000" pitchFamily="2" charset="0"/>
              </a:rPr>
              <a:t>is</a:t>
            </a:r>
            <a:r>
              <a:rPr lang="en-GB" sz="2400" spc="-15" dirty="0">
                <a:latin typeface="Twinkl SemiBold" panose="02000000000000000000" pitchFamily="2" charset="0"/>
              </a:rPr>
              <a:t> </a:t>
            </a:r>
            <a:r>
              <a:rPr lang="en-GB" sz="2400" dirty="0">
                <a:latin typeface="Twinkl SemiBold" panose="02000000000000000000" pitchFamily="2" charset="0"/>
              </a:rPr>
              <a:t>a</a:t>
            </a:r>
            <a:r>
              <a:rPr lang="en-GB" sz="2400" spc="-15" dirty="0">
                <a:latin typeface="Twinkl SemiBold" panose="02000000000000000000" pitchFamily="2" charset="0"/>
              </a:rPr>
              <a:t> </a:t>
            </a:r>
            <a:r>
              <a:rPr lang="en-GB" sz="2400" dirty="0">
                <a:latin typeface="Twinkl SemiBold" panose="02000000000000000000" pitchFamily="2" charset="0"/>
              </a:rPr>
              <a:t>light</a:t>
            </a:r>
            <a:r>
              <a:rPr lang="en-GB" sz="2400" spc="-35" dirty="0">
                <a:latin typeface="Twinkl SemiBold" panose="02000000000000000000" pitchFamily="2" charset="0"/>
              </a:rPr>
              <a:t> </a:t>
            </a:r>
            <a:r>
              <a:rPr lang="en-GB" sz="2400" dirty="0">
                <a:latin typeface="Twinkl SemiBold" panose="02000000000000000000" pitchFamily="2" charset="0"/>
              </a:rPr>
              <a:t>touch</a:t>
            </a:r>
            <a:r>
              <a:rPr lang="en-GB" sz="2400" spc="-35" dirty="0">
                <a:latin typeface="Twinkl SemiBold" panose="02000000000000000000" pitchFamily="2" charset="0"/>
              </a:rPr>
              <a:t> </a:t>
            </a:r>
            <a:r>
              <a:rPr lang="en-GB" sz="2400" dirty="0">
                <a:latin typeface="Twinkl SemiBold" panose="02000000000000000000" pitchFamily="2" charset="0"/>
              </a:rPr>
              <a:t>assessment to</a:t>
            </a:r>
            <a:r>
              <a:rPr lang="en-GB" sz="2400" spc="-15" dirty="0">
                <a:latin typeface="Twinkl SemiBold" panose="02000000000000000000" pitchFamily="2" charset="0"/>
              </a:rPr>
              <a:t> </a:t>
            </a:r>
            <a:r>
              <a:rPr lang="en-GB" sz="2400" dirty="0">
                <a:latin typeface="Twinkl SemiBold" panose="02000000000000000000" pitchFamily="2" charset="0"/>
              </a:rPr>
              <a:t>confirm</a:t>
            </a:r>
            <a:r>
              <a:rPr lang="en-GB" sz="2400" spc="-35" dirty="0">
                <a:latin typeface="Twinkl SemiBold" panose="02000000000000000000" pitchFamily="2" charset="0"/>
              </a:rPr>
              <a:t> </a:t>
            </a:r>
            <a:r>
              <a:rPr lang="en-GB" sz="2400" dirty="0">
                <a:latin typeface="Twinkl SemiBold" panose="02000000000000000000" pitchFamily="2" charset="0"/>
              </a:rPr>
              <a:t>whether</a:t>
            </a:r>
            <a:r>
              <a:rPr lang="en-GB" sz="2400" spc="-15" dirty="0">
                <a:latin typeface="Twinkl SemiBold" panose="02000000000000000000" pitchFamily="2" charset="0"/>
              </a:rPr>
              <a:t> </a:t>
            </a:r>
            <a:r>
              <a:rPr lang="en-GB" sz="2400" spc="-10" dirty="0">
                <a:latin typeface="Twinkl SemiBold" panose="02000000000000000000" pitchFamily="2" charset="0"/>
              </a:rPr>
              <a:t>individual </a:t>
            </a:r>
            <a:r>
              <a:rPr lang="en-GB" sz="2400" dirty="0">
                <a:latin typeface="Twinkl SemiBold" panose="02000000000000000000" pitchFamily="2" charset="0"/>
              </a:rPr>
              <a:t>pupils have</a:t>
            </a:r>
            <a:r>
              <a:rPr lang="en-GB" sz="2400" spc="-15" dirty="0">
                <a:latin typeface="Twinkl SemiBold" panose="02000000000000000000" pitchFamily="2" charset="0"/>
              </a:rPr>
              <a:t> </a:t>
            </a:r>
            <a:r>
              <a:rPr lang="en-GB" sz="2400" dirty="0">
                <a:latin typeface="Twinkl SemiBold" panose="02000000000000000000" pitchFamily="2" charset="0"/>
              </a:rPr>
              <a:t>learnt phonic</a:t>
            </a:r>
            <a:r>
              <a:rPr lang="en-GB" sz="2400" spc="-15" dirty="0">
                <a:latin typeface="Twinkl SemiBold" panose="02000000000000000000" pitchFamily="2" charset="0"/>
              </a:rPr>
              <a:t> </a:t>
            </a:r>
            <a:r>
              <a:rPr lang="en-GB" sz="2400" dirty="0">
                <a:latin typeface="Twinkl SemiBold" panose="02000000000000000000" pitchFamily="2" charset="0"/>
              </a:rPr>
              <a:t>decoding to</a:t>
            </a:r>
            <a:r>
              <a:rPr lang="en-GB" sz="2400" spc="-30" dirty="0">
                <a:latin typeface="Twinkl SemiBold" panose="02000000000000000000" pitchFamily="2" charset="0"/>
              </a:rPr>
              <a:t> </a:t>
            </a:r>
            <a:r>
              <a:rPr lang="en-GB" sz="2400" dirty="0">
                <a:latin typeface="Twinkl SemiBold" panose="02000000000000000000" pitchFamily="2" charset="0"/>
              </a:rPr>
              <a:t>an</a:t>
            </a:r>
            <a:r>
              <a:rPr lang="en-GB" sz="2400" spc="-10" dirty="0">
                <a:latin typeface="Twinkl SemiBold" panose="02000000000000000000" pitchFamily="2" charset="0"/>
              </a:rPr>
              <a:t> appropriate </a:t>
            </a:r>
            <a:r>
              <a:rPr lang="en-GB" sz="2400" dirty="0">
                <a:latin typeface="Twinkl SemiBold" panose="02000000000000000000" pitchFamily="2" charset="0"/>
              </a:rPr>
              <a:t>standard</a:t>
            </a:r>
            <a:r>
              <a:rPr lang="en-GB" sz="2400" spc="-10" dirty="0">
                <a:latin typeface="Twinkl SemiBold" panose="02000000000000000000" pitchFamily="2" charset="0"/>
              </a:rPr>
              <a:t> </a:t>
            </a:r>
            <a:r>
              <a:rPr lang="en-GB" sz="2400" dirty="0">
                <a:latin typeface="Twinkl SemiBold" panose="02000000000000000000" pitchFamily="2" charset="0"/>
              </a:rPr>
              <a:t>and</a:t>
            </a:r>
            <a:r>
              <a:rPr lang="en-GB" sz="2400" spc="-15" dirty="0">
                <a:latin typeface="Twinkl SemiBold" panose="02000000000000000000" pitchFamily="2" charset="0"/>
              </a:rPr>
              <a:t> </a:t>
            </a:r>
            <a:r>
              <a:rPr lang="en-GB" sz="2400" dirty="0">
                <a:latin typeface="Twinkl SemiBold" panose="02000000000000000000" pitchFamily="2" charset="0"/>
              </a:rPr>
              <a:t>to</a:t>
            </a:r>
            <a:r>
              <a:rPr lang="en-GB" sz="2400" spc="-35" dirty="0">
                <a:latin typeface="Twinkl SemiBold" panose="02000000000000000000" pitchFamily="2" charset="0"/>
              </a:rPr>
              <a:t> </a:t>
            </a:r>
            <a:r>
              <a:rPr lang="en-GB" sz="2400" dirty="0">
                <a:latin typeface="Twinkl SemiBold" panose="02000000000000000000" pitchFamily="2" charset="0"/>
              </a:rPr>
              <a:t>identify</a:t>
            </a:r>
            <a:r>
              <a:rPr lang="en-GB" sz="2400" spc="-30" dirty="0">
                <a:latin typeface="Twinkl SemiBold" panose="02000000000000000000" pitchFamily="2" charset="0"/>
              </a:rPr>
              <a:t> </a:t>
            </a:r>
            <a:r>
              <a:rPr lang="en-GB" sz="2400" dirty="0">
                <a:latin typeface="Twinkl SemiBold" panose="02000000000000000000" pitchFamily="2" charset="0"/>
              </a:rPr>
              <a:t>those</a:t>
            </a:r>
            <a:r>
              <a:rPr lang="en-GB" sz="2400" spc="-30" dirty="0">
                <a:latin typeface="Twinkl SemiBold" panose="02000000000000000000" pitchFamily="2" charset="0"/>
              </a:rPr>
              <a:t> </a:t>
            </a:r>
            <a:r>
              <a:rPr lang="en-GB" sz="2400" dirty="0">
                <a:latin typeface="Twinkl SemiBold" panose="02000000000000000000" pitchFamily="2" charset="0"/>
              </a:rPr>
              <a:t>pupils</a:t>
            </a:r>
            <a:r>
              <a:rPr lang="en-GB" sz="2400" spc="-10" dirty="0">
                <a:latin typeface="Twinkl SemiBold" panose="02000000000000000000" pitchFamily="2" charset="0"/>
              </a:rPr>
              <a:t> </a:t>
            </a:r>
            <a:r>
              <a:rPr lang="en-GB" sz="2400" dirty="0">
                <a:latin typeface="Twinkl SemiBold" panose="02000000000000000000" pitchFamily="2" charset="0"/>
              </a:rPr>
              <a:t>who</a:t>
            </a:r>
            <a:r>
              <a:rPr lang="en-GB" sz="2400" spc="-35" dirty="0">
                <a:latin typeface="Twinkl SemiBold" panose="02000000000000000000" pitchFamily="2" charset="0"/>
              </a:rPr>
              <a:t> </a:t>
            </a:r>
            <a:r>
              <a:rPr lang="en-GB" sz="2400" dirty="0">
                <a:latin typeface="Twinkl SemiBold" panose="02000000000000000000" pitchFamily="2" charset="0"/>
              </a:rPr>
              <a:t>require</a:t>
            </a:r>
            <a:r>
              <a:rPr lang="en-GB" sz="2400" spc="-15" dirty="0">
                <a:latin typeface="Twinkl SemiBold" panose="02000000000000000000" pitchFamily="2" charset="0"/>
              </a:rPr>
              <a:t> </a:t>
            </a:r>
            <a:r>
              <a:rPr lang="en-GB" sz="2400" spc="-10" dirty="0">
                <a:latin typeface="Twinkl SemiBold" panose="02000000000000000000" pitchFamily="2" charset="0"/>
              </a:rPr>
              <a:t>extra support.</a:t>
            </a:r>
            <a:endParaRPr lang="en-GB" sz="2400" dirty="0">
              <a:latin typeface="Twinkl SemiBold" panose="02000000000000000000" pitchFamily="2" charset="0"/>
            </a:endParaRPr>
          </a:p>
          <a:p>
            <a:pPr algn="l">
              <a:lnSpc>
                <a:spcPct val="100000"/>
              </a:lnSpc>
              <a:spcBef>
                <a:spcPts val="75"/>
              </a:spcBef>
              <a:buFont typeface="Comic Sans MS"/>
              <a:buChar char="•"/>
            </a:pPr>
            <a:endParaRPr lang="en-GB" sz="2400" dirty="0">
              <a:latin typeface="Twinkl SemiBold" panose="02000000000000000000" pitchFamily="2" charset="0"/>
            </a:endParaRPr>
          </a:p>
          <a:p>
            <a:pPr marL="406400" marR="52705" indent="-343535" algn="l">
              <a:lnSpc>
                <a:spcPts val="1920"/>
              </a:lnSpc>
              <a:buChar char="•"/>
              <a:tabLst>
                <a:tab pos="406400" algn="l"/>
              </a:tabLst>
            </a:pPr>
            <a:r>
              <a:rPr lang="en-GB" sz="2400" dirty="0">
                <a:latin typeface="Twinkl SemiBold" panose="02000000000000000000" pitchFamily="2" charset="0"/>
              </a:rPr>
              <a:t>The</a:t>
            </a:r>
            <a:r>
              <a:rPr lang="en-GB" sz="2400" spc="-20" dirty="0">
                <a:latin typeface="Twinkl SemiBold" panose="02000000000000000000" pitchFamily="2" charset="0"/>
              </a:rPr>
              <a:t> </a:t>
            </a:r>
            <a:r>
              <a:rPr lang="en-GB" sz="2400" dirty="0">
                <a:latin typeface="Twinkl SemiBold" panose="02000000000000000000" pitchFamily="2" charset="0"/>
              </a:rPr>
              <a:t>screening</a:t>
            </a:r>
            <a:r>
              <a:rPr lang="en-GB" sz="2400" spc="20" dirty="0">
                <a:latin typeface="Twinkl SemiBold" panose="02000000000000000000" pitchFamily="2" charset="0"/>
              </a:rPr>
              <a:t> </a:t>
            </a:r>
            <a:r>
              <a:rPr lang="en-GB" sz="2400" dirty="0">
                <a:latin typeface="Twinkl SemiBold" panose="02000000000000000000" pitchFamily="2" charset="0"/>
              </a:rPr>
              <a:t>check</a:t>
            </a:r>
            <a:r>
              <a:rPr lang="en-GB" sz="2400" spc="-15" dirty="0">
                <a:latin typeface="Twinkl SemiBold" panose="02000000000000000000" pitchFamily="2" charset="0"/>
              </a:rPr>
              <a:t> </a:t>
            </a:r>
            <a:r>
              <a:rPr lang="en-GB" sz="2400" dirty="0">
                <a:latin typeface="Twinkl SemiBold" panose="02000000000000000000" pitchFamily="2" charset="0"/>
              </a:rPr>
              <a:t>will</a:t>
            </a:r>
            <a:r>
              <a:rPr lang="en-GB" sz="2400" spc="-15" dirty="0">
                <a:latin typeface="Twinkl SemiBold" panose="02000000000000000000" pitchFamily="2" charset="0"/>
              </a:rPr>
              <a:t> </a:t>
            </a:r>
            <a:r>
              <a:rPr lang="en-GB" sz="2400" dirty="0">
                <a:latin typeface="Twinkl SemiBold" panose="02000000000000000000" pitchFamily="2" charset="0"/>
              </a:rPr>
              <a:t>only</a:t>
            </a:r>
            <a:r>
              <a:rPr lang="en-GB" sz="2400" spc="-10" dirty="0">
                <a:latin typeface="Twinkl SemiBold" panose="02000000000000000000" pitchFamily="2" charset="0"/>
              </a:rPr>
              <a:t> </a:t>
            </a:r>
            <a:r>
              <a:rPr lang="en-GB" sz="2400" dirty="0">
                <a:latin typeface="Twinkl SemiBold" panose="02000000000000000000" pitchFamily="2" charset="0"/>
              </a:rPr>
              <a:t>confirm</a:t>
            </a:r>
            <a:r>
              <a:rPr lang="en-GB" sz="2400" spc="-25" dirty="0">
                <a:latin typeface="Twinkl SemiBold" panose="02000000000000000000" pitchFamily="2" charset="0"/>
              </a:rPr>
              <a:t> </a:t>
            </a:r>
            <a:r>
              <a:rPr lang="en-GB" sz="2400" dirty="0">
                <a:latin typeface="Twinkl SemiBold" panose="02000000000000000000" pitchFamily="2" charset="0"/>
              </a:rPr>
              <a:t>what</a:t>
            </a:r>
            <a:r>
              <a:rPr lang="en-GB" sz="2400" spc="-20" dirty="0">
                <a:latin typeface="Twinkl SemiBold" panose="02000000000000000000" pitchFamily="2" charset="0"/>
              </a:rPr>
              <a:t> </a:t>
            </a:r>
            <a:r>
              <a:rPr lang="en-GB" sz="2400" dirty="0">
                <a:latin typeface="Twinkl SemiBold" panose="02000000000000000000" pitchFamily="2" charset="0"/>
              </a:rPr>
              <a:t>we</a:t>
            </a:r>
            <a:r>
              <a:rPr lang="en-GB" sz="2400" spc="-5" dirty="0">
                <a:latin typeface="Twinkl SemiBold" panose="02000000000000000000" pitchFamily="2" charset="0"/>
              </a:rPr>
              <a:t> </a:t>
            </a:r>
            <a:r>
              <a:rPr lang="en-GB" sz="2400" dirty="0">
                <a:latin typeface="Twinkl SemiBold" panose="02000000000000000000" pitchFamily="2" charset="0"/>
              </a:rPr>
              <a:t>already</a:t>
            </a:r>
            <a:r>
              <a:rPr lang="en-GB" sz="2400" spc="5" dirty="0">
                <a:latin typeface="Twinkl SemiBold" panose="02000000000000000000" pitchFamily="2" charset="0"/>
              </a:rPr>
              <a:t> </a:t>
            </a:r>
            <a:r>
              <a:rPr lang="en-GB" sz="2400" spc="-20" dirty="0">
                <a:latin typeface="Twinkl SemiBold" panose="02000000000000000000" pitchFamily="2" charset="0"/>
              </a:rPr>
              <a:t>know </a:t>
            </a:r>
            <a:r>
              <a:rPr lang="en-GB" sz="2400" dirty="0">
                <a:latin typeface="Twinkl SemiBold" panose="02000000000000000000" pitchFamily="2" charset="0"/>
              </a:rPr>
              <a:t>about</a:t>
            </a:r>
            <a:r>
              <a:rPr lang="en-GB" sz="2400" spc="-30" dirty="0">
                <a:latin typeface="Twinkl SemiBold" panose="02000000000000000000" pitchFamily="2" charset="0"/>
              </a:rPr>
              <a:t> </a:t>
            </a:r>
            <a:r>
              <a:rPr lang="en-GB" sz="2400" dirty="0">
                <a:latin typeface="Twinkl SemiBold" panose="02000000000000000000" pitchFamily="2" charset="0"/>
              </a:rPr>
              <a:t>your</a:t>
            </a:r>
            <a:r>
              <a:rPr lang="en-GB" sz="2400" spc="-20" dirty="0">
                <a:latin typeface="Twinkl SemiBold" panose="02000000000000000000" pitchFamily="2" charset="0"/>
              </a:rPr>
              <a:t> </a:t>
            </a:r>
            <a:r>
              <a:rPr lang="en-GB" sz="2400" dirty="0">
                <a:latin typeface="Twinkl SemiBold" panose="02000000000000000000" pitchFamily="2" charset="0"/>
              </a:rPr>
              <a:t>child’s</a:t>
            </a:r>
            <a:r>
              <a:rPr lang="en-GB" sz="2400" spc="-20" dirty="0">
                <a:latin typeface="Twinkl SemiBold" panose="02000000000000000000" pitchFamily="2" charset="0"/>
              </a:rPr>
              <a:t> </a:t>
            </a:r>
            <a:r>
              <a:rPr lang="en-GB" sz="2400" dirty="0">
                <a:latin typeface="Twinkl SemiBold" panose="02000000000000000000" pitchFamily="2" charset="0"/>
              </a:rPr>
              <a:t>phonic</a:t>
            </a:r>
            <a:r>
              <a:rPr lang="en-GB" sz="2400" spc="-10" dirty="0">
                <a:latin typeface="Twinkl SemiBold" panose="02000000000000000000" pitchFamily="2" charset="0"/>
              </a:rPr>
              <a:t> </a:t>
            </a:r>
            <a:r>
              <a:rPr lang="en-GB" sz="2400" dirty="0">
                <a:latin typeface="Twinkl SemiBold" panose="02000000000000000000" pitchFamily="2" charset="0"/>
              </a:rPr>
              <a:t>decoding</a:t>
            </a:r>
            <a:r>
              <a:rPr lang="en-GB" sz="2400" spc="-15" dirty="0">
                <a:latin typeface="Twinkl SemiBold" panose="02000000000000000000" pitchFamily="2" charset="0"/>
              </a:rPr>
              <a:t> </a:t>
            </a:r>
            <a:r>
              <a:rPr lang="en-GB" sz="2400" spc="-10" dirty="0">
                <a:latin typeface="Twinkl SemiBold" panose="02000000000000000000" pitchFamily="2" charset="0"/>
              </a:rPr>
              <a:t>ability.</a:t>
            </a:r>
            <a:endParaRPr lang="en-GB" sz="2400" dirty="0">
              <a:latin typeface="Twinkl SemiBold" panose="02000000000000000000" pitchFamily="2" charset="0"/>
            </a:endParaRPr>
          </a:p>
          <a:p>
            <a:pPr algn="l">
              <a:lnSpc>
                <a:spcPct val="100000"/>
              </a:lnSpc>
              <a:spcBef>
                <a:spcPts val="114"/>
              </a:spcBef>
              <a:buFont typeface="Comic Sans MS"/>
              <a:buChar char="•"/>
            </a:pPr>
            <a:endParaRPr lang="en-GB" sz="2400" dirty="0">
              <a:latin typeface="Twinkl SemiBold" panose="02000000000000000000" pitchFamily="2" charset="0"/>
            </a:endParaRPr>
          </a:p>
          <a:p>
            <a:pPr marL="406400" marR="193040" indent="-343535" algn="l">
              <a:lnSpc>
                <a:spcPct val="80000"/>
              </a:lnSpc>
              <a:buChar char="•"/>
              <a:tabLst>
                <a:tab pos="406400" algn="l"/>
              </a:tabLst>
            </a:pPr>
            <a:r>
              <a:rPr lang="en-GB" sz="2400" dirty="0">
                <a:latin typeface="Twinkl SemiBold" panose="02000000000000000000" pitchFamily="2" charset="0"/>
              </a:rPr>
              <a:t>The</a:t>
            </a:r>
            <a:r>
              <a:rPr lang="en-GB" sz="2400" spc="-30" dirty="0">
                <a:latin typeface="Twinkl SemiBold" panose="02000000000000000000" pitchFamily="2" charset="0"/>
              </a:rPr>
              <a:t> </a:t>
            </a:r>
            <a:r>
              <a:rPr lang="en-GB" sz="2400" dirty="0">
                <a:latin typeface="Twinkl SemiBold" panose="02000000000000000000" pitchFamily="2" charset="0"/>
              </a:rPr>
              <a:t>check</a:t>
            </a:r>
            <a:r>
              <a:rPr lang="en-GB" sz="2400" spc="-30" dirty="0">
                <a:latin typeface="Twinkl SemiBold" panose="02000000000000000000" pitchFamily="2" charset="0"/>
              </a:rPr>
              <a:t> </a:t>
            </a:r>
            <a:r>
              <a:rPr lang="en-GB" sz="2400" dirty="0">
                <a:latin typeface="Twinkl SemiBold" panose="02000000000000000000" pitchFamily="2" charset="0"/>
              </a:rPr>
              <a:t>will</a:t>
            </a:r>
            <a:r>
              <a:rPr lang="en-GB" sz="2400" spc="-25" dirty="0">
                <a:latin typeface="Twinkl SemiBold" panose="02000000000000000000" pitchFamily="2" charset="0"/>
              </a:rPr>
              <a:t> </a:t>
            </a:r>
            <a:r>
              <a:rPr lang="en-GB" sz="2400" dirty="0">
                <a:latin typeface="Twinkl SemiBold" panose="02000000000000000000" pitchFamily="2" charset="0"/>
              </a:rPr>
              <a:t>be</a:t>
            </a:r>
            <a:r>
              <a:rPr lang="en-GB" sz="2400" spc="-10" dirty="0">
                <a:latin typeface="Twinkl SemiBold" panose="02000000000000000000" pitchFamily="2" charset="0"/>
              </a:rPr>
              <a:t> </a:t>
            </a:r>
            <a:r>
              <a:rPr lang="en-GB" sz="2400" dirty="0">
                <a:latin typeface="Twinkl SemiBold" panose="02000000000000000000" pitchFamily="2" charset="0"/>
              </a:rPr>
              <a:t>administered</a:t>
            </a:r>
            <a:r>
              <a:rPr lang="en-GB" sz="2400" spc="-20" dirty="0">
                <a:latin typeface="Twinkl SemiBold" panose="02000000000000000000" pitchFamily="2" charset="0"/>
              </a:rPr>
              <a:t> week commencing </a:t>
            </a:r>
            <a:r>
              <a:rPr lang="en-GB" sz="2400" dirty="0">
                <a:latin typeface="Twinkl SemiBold" panose="02000000000000000000" pitchFamily="2" charset="0"/>
              </a:rPr>
              <a:t>between</a:t>
            </a:r>
            <a:r>
              <a:rPr lang="en-GB" sz="2400" spc="-10" dirty="0">
                <a:latin typeface="Twinkl SemiBold" panose="02000000000000000000" pitchFamily="2" charset="0"/>
              </a:rPr>
              <a:t> 8</a:t>
            </a:r>
            <a:r>
              <a:rPr lang="en-GB" sz="2400" baseline="25641" dirty="0">
                <a:latin typeface="Twinkl SemiBold" panose="02000000000000000000" pitchFamily="2" charset="0"/>
              </a:rPr>
              <a:t>th</a:t>
            </a:r>
            <a:r>
              <a:rPr lang="en-GB" sz="2400" spc="292" baseline="25641" dirty="0">
                <a:latin typeface="Twinkl SemiBold" panose="02000000000000000000" pitchFamily="2" charset="0"/>
              </a:rPr>
              <a:t> </a:t>
            </a:r>
            <a:r>
              <a:rPr lang="en-GB" sz="2400" spc="-20" dirty="0">
                <a:latin typeface="Twinkl SemiBold" panose="02000000000000000000" pitchFamily="2" charset="0"/>
              </a:rPr>
              <a:t>June </a:t>
            </a:r>
            <a:r>
              <a:rPr lang="en-GB" sz="2400" spc="-10" dirty="0">
                <a:latin typeface="Twinkl SemiBold" panose="02000000000000000000" pitchFamily="2" charset="0"/>
              </a:rPr>
              <a:t>2026.</a:t>
            </a:r>
          </a:p>
          <a:p>
            <a:pPr marL="406400" marR="193040" indent="-343535" algn="l">
              <a:lnSpc>
                <a:spcPct val="80000"/>
              </a:lnSpc>
              <a:buChar char="•"/>
              <a:tabLst>
                <a:tab pos="406400" algn="l"/>
              </a:tabLst>
            </a:pPr>
            <a:endParaRPr lang="en-GB" sz="2400" spc="-10" dirty="0">
              <a:latin typeface="Twinkl SemiBold" panose="02000000000000000000" pitchFamily="2" charset="0"/>
            </a:endParaRPr>
          </a:p>
          <a:p>
            <a:pPr marL="406400" marR="193040" indent="-343535" algn="l">
              <a:lnSpc>
                <a:spcPct val="80000"/>
              </a:lnSpc>
              <a:buChar char="•"/>
              <a:tabLst>
                <a:tab pos="406400" algn="l"/>
              </a:tabLst>
            </a:pPr>
            <a:r>
              <a:rPr lang="en-GB" sz="2400" spc="-10" dirty="0">
                <a:latin typeface="Twinkl SemiBold" panose="02000000000000000000" pitchFamily="2" charset="0"/>
              </a:rPr>
              <a:t>Our pass rate for 2025 is 90%.</a:t>
            </a:r>
            <a:endParaRPr lang="en-GB" sz="2400" dirty="0">
              <a:latin typeface="Twinkl SemiBold" panose="02000000000000000000" pitchFamily="2" charset="0"/>
            </a:endParaRPr>
          </a:p>
          <a:p>
            <a:pPr marL="1240200" indent="-457200" algn="l">
              <a:lnSpc>
                <a:spcPct val="100000"/>
              </a:lnSpc>
              <a:buFont typeface="Arial" panose="020B0604020202020204" pitchFamily="34" charset="0"/>
              <a:buChar char="•"/>
            </a:pPr>
            <a:endParaRPr lang="en-GB" sz="2400" dirty="0">
              <a:latin typeface="Comic Sans MS" panose="030F0702030302020204" pitchFamily="66" charset="0"/>
            </a:endParaRPr>
          </a:p>
          <a:p>
            <a:pPr marL="783000" algn="l">
              <a:lnSpc>
                <a:spcPct val="100000"/>
              </a:lnSpc>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marL="783000" algn="l">
              <a:lnSpc>
                <a:spcPct val="100000"/>
              </a:lnSpc>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algn="l"/>
            <a:endParaRPr lang="en-GB" sz="2800" b="1" dirty="0">
              <a:latin typeface="+mn-lt"/>
            </a:endParaRPr>
          </a:p>
        </p:txBody>
      </p:sp>
      <p:sp>
        <p:nvSpPr>
          <p:cNvPr id="4" name="TextBox 3">
            <a:extLst>
              <a:ext uri="{FF2B5EF4-FFF2-40B4-BE49-F238E27FC236}">
                <a16:creationId xmlns:a16="http://schemas.microsoft.com/office/drawing/2014/main" id="{D84AA27B-4105-4E52-8FF8-0CBE0A04F08A}"/>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Twinkl SemiBold" panose="02000000000000000000" pitchFamily="2" charset="0"/>
              </a:rPr>
              <a:t>Year 1 Information</a:t>
            </a:r>
          </a:p>
        </p:txBody>
      </p:sp>
    </p:spTree>
    <p:extLst>
      <p:ext uri="{BB962C8B-B14F-4D97-AF65-F5344CB8AC3E}">
        <p14:creationId xmlns:p14="http://schemas.microsoft.com/office/powerpoint/2010/main" val="3172097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59026" y="1067973"/>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p:txBody>
      </p:sp>
      <p:sp>
        <p:nvSpPr>
          <p:cNvPr id="4" name="TextBox 3">
            <a:extLst>
              <a:ext uri="{FF2B5EF4-FFF2-40B4-BE49-F238E27FC236}">
                <a16:creationId xmlns:a16="http://schemas.microsoft.com/office/drawing/2014/main" id="{5C039078-13D9-4761-A22D-6DCD4918FE35}"/>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Twinkl SemiBold" panose="02000000000000000000" pitchFamily="2" charset="0"/>
              </a:rPr>
              <a:t>Our School Values &amp; Rules</a:t>
            </a:r>
          </a:p>
        </p:txBody>
      </p:sp>
      <p:sp>
        <p:nvSpPr>
          <p:cNvPr id="2" name="Rectangle 1">
            <a:extLst>
              <a:ext uri="{FF2B5EF4-FFF2-40B4-BE49-F238E27FC236}">
                <a16:creationId xmlns:a16="http://schemas.microsoft.com/office/drawing/2014/main" id="{18C5BDFD-97CE-4C2A-9664-E97B5444C6D5}"/>
              </a:ext>
            </a:extLst>
          </p:cNvPr>
          <p:cNvSpPr/>
          <p:nvPr/>
        </p:nvSpPr>
        <p:spPr>
          <a:xfrm>
            <a:off x="505327" y="1067974"/>
            <a:ext cx="11020926" cy="5570756"/>
          </a:xfrm>
          <a:prstGeom prst="rect">
            <a:avLst/>
          </a:prstGeom>
        </p:spPr>
        <p:txBody>
          <a:bodyPr wrap="square">
            <a:spAutoFit/>
          </a:bodyPr>
          <a:lstStyle/>
          <a:p>
            <a:r>
              <a:rPr lang="en-GB" sz="2400" dirty="0">
                <a:latin typeface="Twinkl SemiBold" panose="02000000000000000000" pitchFamily="2" charset="0"/>
              </a:rPr>
              <a:t>Our school has a strong Christian ethos built on our core Gospel values which the children focus upon each half term: </a:t>
            </a:r>
          </a:p>
          <a:p>
            <a:r>
              <a:rPr lang="en-GB" sz="2400" dirty="0">
                <a:latin typeface="Twinkl SemiBold" panose="02000000000000000000" pitchFamily="2" charset="0"/>
              </a:rPr>
              <a:t>Endurance, Forgiveness, Thankfulness, Justice, Hope and Compassion.</a:t>
            </a:r>
          </a:p>
          <a:p>
            <a:endParaRPr lang="en-GB" sz="2400" dirty="0">
              <a:latin typeface="Twinkl SemiBold" panose="02000000000000000000" pitchFamily="2" charset="0"/>
            </a:endParaRPr>
          </a:p>
          <a:p>
            <a:r>
              <a:rPr lang="en-GB" sz="2400" dirty="0">
                <a:latin typeface="Twinkl SemiBold" panose="02000000000000000000" pitchFamily="2" charset="0"/>
              </a:rPr>
              <a:t>Our school has three simple rules: </a:t>
            </a:r>
          </a:p>
          <a:p>
            <a:endParaRPr lang="en-GB" sz="2400" dirty="0">
              <a:latin typeface="Twinkl SemiBold" panose="02000000000000000000" pitchFamily="2" charset="0"/>
            </a:endParaRPr>
          </a:p>
          <a:p>
            <a:r>
              <a:rPr lang="en-GB" sz="2400" dirty="0">
                <a:latin typeface="Twinkl SemiBold" panose="02000000000000000000" pitchFamily="2" charset="0"/>
              </a:rPr>
              <a:t>Ready, Respectful, Safe</a:t>
            </a:r>
          </a:p>
          <a:p>
            <a:endParaRPr lang="en-GB" sz="2400" dirty="0">
              <a:latin typeface="Twinkl SemiBold" panose="02000000000000000000" pitchFamily="2" charset="0"/>
            </a:endParaRPr>
          </a:p>
          <a:p>
            <a:r>
              <a:rPr lang="en-GB" sz="2400" dirty="0">
                <a:latin typeface="Twinkl SemiBold" panose="02000000000000000000" pitchFamily="2" charset="0"/>
              </a:rPr>
              <a:t>All classes have a recognition board in their classroom with our school rules of READY, RESPECTFUL, SAFE. Every week there is a different focus for children to aim for and get their names onto the board. This will show that children have gone OVER and ABOVE in school that week. When they do get their names on the recognition board they will be rewarded with a GOLDEN TICKET. </a:t>
            </a:r>
          </a:p>
          <a:p>
            <a:endParaRPr lang="en-GB" sz="2000" dirty="0"/>
          </a:p>
        </p:txBody>
      </p:sp>
    </p:spTree>
    <p:extLst>
      <p:ext uri="{BB962C8B-B14F-4D97-AF65-F5344CB8AC3E}">
        <p14:creationId xmlns:p14="http://schemas.microsoft.com/office/powerpoint/2010/main" val="2831663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953</Words>
  <Application>Microsoft Office PowerPoint</Application>
  <PresentationFormat>Widescreen</PresentationFormat>
  <Paragraphs>113</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Comic Sans MS</vt:lpstr>
      <vt:lpstr>Twinkl SemiBold</vt:lpstr>
      <vt:lpstr>Wingdings</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1</dc:title>
  <dc:creator>Laura Slack</dc:creator>
  <cp:lastModifiedBy>Laura Slack</cp:lastModifiedBy>
  <cp:revision>33</cp:revision>
  <dcterms:created xsi:type="dcterms:W3CDTF">2023-09-17T15:49:49Z</dcterms:created>
  <dcterms:modified xsi:type="dcterms:W3CDTF">2025-09-07T17:20:33Z</dcterms:modified>
</cp:coreProperties>
</file>