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00000000000000000" pitchFamily="2" charset="0"/>
      <p:regular r:id="rId19"/>
      <p:bold r:id="rId20"/>
    </p:embeddedFont>
    <p:embeddedFont>
      <p:font typeface="Twinkl SemiBold" panose="02000000000000000000" pitchFamily="2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8AC"/>
    <a:srgbClr val="33B7BC"/>
    <a:srgbClr val="E8C500"/>
    <a:srgbClr val="FBFBFD"/>
    <a:srgbClr val="D6D5EA"/>
    <a:srgbClr val="F0864A"/>
    <a:srgbClr val="E84D15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48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calculating/doubling-halvi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calculating/doubling-halvi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97BF86DE-00B0-85D5-E05B-D653483A1D96}"/>
              </a:ext>
            </a:extLst>
          </p:cNvPr>
          <p:cNvSpPr/>
          <p:nvPr userDrawn="1"/>
        </p:nvSpPr>
        <p:spPr>
          <a:xfrm>
            <a:off x="128187" y="0"/>
            <a:ext cx="1666430" cy="106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D3A1943-1E67-0A37-5DC4-7650295F9103}"/>
              </a:ext>
            </a:extLst>
          </p:cNvPr>
          <p:cNvSpPr/>
          <p:nvPr userDrawn="1"/>
        </p:nvSpPr>
        <p:spPr>
          <a:xfrm>
            <a:off x="128187" y="5990602"/>
            <a:ext cx="640934" cy="76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9D3B3A1E-9923-A082-6AD3-1A06C1802CC6}"/>
              </a:ext>
            </a:extLst>
          </p:cNvPr>
          <p:cNvSpPr/>
          <p:nvPr userDrawn="1"/>
        </p:nvSpPr>
        <p:spPr>
          <a:xfrm>
            <a:off x="3631962" y="3153398"/>
            <a:ext cx="1256231" cy="76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186249" y="1020549"/>
            <a:ext cx="5231027" cy="1062681"/>
          </a:xfrm>
          <a:prstGeom prst="wedgeRoundRectCallout">
            <a:avLst>
              <a:gd name="adj1" fmla="val 55387"/>
              <a:gd name="adj2" fmla="val -21221"/>
              <a:gd name="adj3" fmla="val 16667"/>
            </a:avLst>
          </a:prstGeom>
          <a:solidFill>
            <a:srgbClr val="E8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311123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Doubling is the </a:t>
            </a:r>
            <a:r>
              <a:rPr lang="en-GB" sz="2400" b="1" dirty="0"/>
              <a:t>opposite</a:t>
            </a:r>
            <a:r>
              <a:rPr lang="en-GB" sz="2400" dirty="0"/>
              <a:t> of halving.</a:t>
            </a:r>
            <a:endParaRPr lang="en-GB" sz="48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93587" y="3232646"/>
            <a:ext cx="3869810" cy="1062681"/>
          </a:xfrm>
          <a:prstGeom prst="wedgeRoundRectCallout">
            <a:avLst>
              <a:gd name="adj1" fmla="val -56585"/>
              <a:gd name="adj2" fmla="val -28198"/>
              <a:gd name="adj3" fmla="val 16667"/>
            </a:avLst>
          </a:prstGeom>
          <a:solidFill>
            <a:srgbClr val="E8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85820" y="3317134"/>
            <a:ext cx="3085344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Halving is the </a:t>
            </a:r>
            <a:r>
              <a:rPr lang="en-GB" sz="2400" b="1" dirty="0"/>
              <a:t>opposite</a:t>
            </a:r>
            <a:r>
              <a:rPr lang="en-GB" sz="2400" dirty="0"/>
              <a:t> of doubling.</a:t>
            </a:r>
            <a:endParaRPr lang="en-GB" sz="4800" b="1" dirty="0"/>
          </a:p>
        </p:txBody>
      </p:sp>
      <p:pic>
        <p:nvPicPr>
          <p:cNvPr id="4" name="Picture 3" descr="A cartoon of a person with a hand to his chin&#10;&#10;AI-generated content may be incorrect.">
            <a:extLst>
              <a:ext uri="{FF2B5EF4-FFF2-40B4-BE49-F238E27FC236}">
                <a16:creationId xmlns:a16="http://schemas.microsoft.com/office/drawing/2014/main" id="{692648DD-BAE0-0B95-CE8F-12CBD7AB7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12" y="2623966"/>
            <a:ext cx="1899491" cy="3911600"/>
          </a:xfrm>
          <a:prstGeom prst="rect">
            <a:avLst/>
          </a:prstGeom>
        </p:spPr>
      </p:pic>
      <p:pic>
        <p:nvPicPr>
          <p:cNvPr id="7" name="Picture 6" descr="A cartoon of a child with her hand on her face&#10;&#10;AI-generated content may be incorrect.">
            <a:extLst>
              <a:ext uri="{FF2B5EF4-FFF2-40B4-BE49-F238E27FC236}">
                <a16:creationId xmlns:a16="http://schemas.microsoft.com/office/drawing/2014/main" id="{9FD4980E-B6AB-90A0-76B0-B49CE6B3C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43" y="540601"/>
            <a:ext cx="1388884" cy="37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26906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2400" dirty="0"/>
              <a:t>To double a number, we add that number to itself.</a:t>
            </a:r>
          </a:p>
          <a:p>
            <a:endParaRPr lang="en-GB" sz="2400" dirty="0"/>
          </a:p>
          <a:p>
            <a:r>
              <a:rPr lang="en-GB" sz="2400" dirty="0"/>
              <a:t>For example:</a:t>
            </a:r>
          </a:p>
          <a:p>
            <a:endParaRPr lang="en-GB" sz="2400" dirty="0"/>
          </a:p>
          <a:p>
            <a:r>
              <a:rPr lang="en-GB" sz="2400" dirty="0"/>
              <a:t>To double </a:t>
            </a:r>
            <a:r>
              <a:rPr lang="en-GB" sz="2400" b="1" dirty="0"/>
              <a:t>3</a:t>
            </a:r>
            <a:r>
              <a:rPr lang="en-GB" sz="2400" dirty="0"/>
              <a:t>, we add </a:t>
            </a:r>
            <a:r>
              <a:rPr lang="en-GB" sz="2400" b="1" dirty="0"/>
              <a:t>3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52119" y="3044537"/>
            <a:ext cx="3039762" cy="919401"/>
          </a:xfrm>
          <a:prstGeom prst="roundRect">
            <a:avLst/>
          </a:prstGeom>
          <a:solidFill>
            <a:srgbClr val="786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3 + 3 = 6</a:t>
            </a:r>
          </a:p>
        </p:txBody>
      </p:sp>
      <p:pic>
        <p:nvPicPr>
          <p:cNvPr id="6" name="Picture 5" descr="A cartoon of a child with her hands on her face&#10;&#10;AI-generated content may be incorrect.">
            <a:extLst>
              <a:ext uri="{FF2B5EF4-FFF2-40B4-BE49-F238E27FC236}">
                <a16:creationId xmlns:a16="http://schemas.microsoft.com/office/drawing/2014/main" id="{7B1D27F5-B4FC-AB3A-45DD-F2C7606A1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1"/>
          <a:stretch/>
        </p:blipFill>
        <p:spPr>
          <a:xfrm>
            <a:off x="611768" y="3315855"/>
            <a:ext cx="2893883" cy="30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26906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2400" dirty="0"/>
              <a:t>We can also double a number by multiplying it by 2.</a:t>
            </a:r>
          </a:p>
          <a:p>
            <a:endParaRPr lang="en-GB" sz="2400" dirty="0"/>
          </a:p>
          <a:p>
            <a:r>
              <a:rPr lang="en-GB" sz="2400" dirty="0"/>
              <a:t>For example:</a:t>
            </a:r>
          </a:p>
          <a:p>
            <a:endParaRPr lang="en-GB" sz="2400" dirty="0"/>
          </a:p>
          <a:p>
            <a:r>
              <a:rPr lang="en-GB" sz="2400" dirty="0"/>
              <a:t>To double </a:t>
            </a:r>
            <a:r>
              <a:rPr lang="en-GB" sz="2400" b="1" dirty="0"/>
              <a:t>3</a:t>
            </a:r>
            <a:r>
              <a:rPr lang="en-GB" sz="2400" dirty="0"/>
              <a:t>, we multiply it by </a:t>
            </a:r>
            <a:r>
              <a:rPr lang="en-GB" sz="2400" b="1" dirty="0"/>
              <a:t>2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39513" y="3571758"/>
            <a:ext cx="3039762" cy="919401"/>
          </a:xfrm>
          <a:prstGeom prst="roundRect">
            <a:avLst/>
          </a:prstGeom>
          <a:solidFill>
            <a:srgbClr val="786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3 × 2 = 6</a:t>
            </a:r>
          </a:p>
        </p:txBody>
      </p:sp>
      <p:pic>
        <p:nvPicPr>
          <p:cNvPr id="6" name="Picture 5" descr="A cartoon of a child sitting on a wheelchair&#10;&#10;AI-generated content may be incorrect.">
            <a:extLst>
              <a:ext uri="{FF2B5EF4-FFF2-40B4-BE49-F238E27FC236}">
                <a16:creationId xmlns:a16="http://schemas.microsoft.com/office/drawing/2014/main" id="{1E11355A-5B7C-AB59-4F32-438741974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1"/>
          <a:stretch/>
        </p:blipFill>
        <p:spPr>
          <a:xfrm>
            <a:off x="428658" y="3648272"/>
            <a:ext cx="3267510" cy="27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What is double 4?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20530" y="1526060"/>
            <a:ext cx="1902940" cy="1902940"/>
            <a:chOff x="2150076" y="2570205"/>
            <a:chExt cx="1902940" cy="1902940"/>
          </a:xfrm>
          <a:solidFill>
            <a:srgbClr val="33B7BC"/>
          </a:solidFill>
        </p:grpSpPr>
        <p:sp>
          <p:nvSpPr>
            <p:cNvPr id="2" name="Oval 1"/>
            <p:cNvSpPr/>
            <p:nvPr/>
          </p:nvSpPr>
          <p:spPr>
            <a:xfrm>
              <a:off x="2150076" y="2570205"/>
              <a:ext cx="1902940" cy="1902940"/>
            </a:xfrm>
            <a:prstGeom prst="ellipse">
              <a:avLst/>
            </a:prstGeom>
            <a:solidFill>
              <a:srgbClr val="33B7BC"/>
            </a:solidFill>
            <a:ln w="5715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66798" y="2833418"/>
              <a:ext cx="791948" cy="1376513"/>
            </a:xfrm>
            <a:prstGeom prst="rect">
              <a:avLst/>
            </a:prstGeom>
            <a:grpFill/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8000" b="1" dirty="0">
                  <a:solidFill>
                    <a:schemeClr val="bg1"/>
                  </a:solidFill>
                </a:rPr>
                <a:t>8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665965"/>
            <a:ext cx="7632700" cy="1940633"/>
            <a:chOff x="755650" y="3665965"/>
            <a:chExt cx="7632700" cy="1940633"/>
          </a:xfrm>
        </p:grpSpPr>
        <p:sp>
          <p:nvSpPr>
            <p:cNvPr id="6" name="Rectangle 5"/>
            <p:cNvSpPr/>
            <p:nvPr/>
          </p:nvSpPr>
          <p:spPr>
            <a:xfrm>
              <a:off x="755650" y="3665965"/>
              <a:ext cx="7632700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Remember: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663825" y="4397074"/>
              <a:ext cx="3816350" cy="569498"/>
            </a:xfrm>
            <a:prstGeom prst="roundRect">
              <a:avLst/>
            </a:prstGeom>
            <a:solidFill>
              <a:srgbClr val="E8C50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4 + 4 = 8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2663825" y="5037100"/>
              <a:ext cx="3816350" cy="569498"/>
            </a:xfrm>
            <a:prstGeom prst="roundRect">
              <a:avLst/>
            </a:prstGeom>
            <a:solidFill>
              <a:srgbClr val="E8C50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4 </a:t>
              </a:r>
              <a:r>
                <a:rPr lang="en-GB" sz="2400" b="0" i="0" u="none" strike="noStrike" dirty="0">
                  <a:solidFill>
                    <a:srgbClr val="202124"/>
                  </a:solidFill>
                  <a:effectLst/>
                  <a:ea typeface="Roboto" pitchFamily="2" charset="0"/>
                </a:rPr>
                <a:t>×</a:t>
              </a:r>
              <a:r>
                <a:rPr lang="en-GB" sz="2400" dirty="0"/>
                <a:t> 2 = 8</a:t>
              </a:r>
            </a:p>
          </p:txBody>
        </p:sp>
      </p:grpSp>
      <p:pic>
        <p:nvPicPr>
          <p:cNvPr id="12" name="Picture 11" descr="A cartoon of a child sitting cross legged&#10;&#10;AI-generated content may be incorrect.">
            <a:extLst>
              <a:ext uri="{FF2B5EF4-FFF2-40B4-BE49-F238E27FC236}">
                <a16:creationId xmlns:a16="http://schemas.microsoft.com/office/drawing/2014/main" id="{A2637AAE-11BA-BB56-63B6-A0A7E8CB3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/>
        </p:blipFill>
        <p:spPr>
          <a:xfrm flipH="1">
            <a:off x="6274244" y="3192035"/>
            <a:ext cx="2730828" cy="36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What is double 5?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20530" y="1526060"/>
            <a:ext cx="1902940" cy="1902940"/>
            <a:chOff x="2150076" y="2570205"/>
            <a:chExt cx="1902940" cy="1902940"/>
          </a:xfrm>
          <a:solidFill>
            <a:srgbClr val="33B7BC"/>
          </a:solidFill>
        </p:grpSpPr>
        <p:sp>
          <p:nvSpPr>
            <p:cNvPr id="2" name="Oval 1"/>
            <p:cNvSpPr/>
            <p:nvPr/>
          </p:nvSpPr>
          <p:spPr>
            <a:xfrm>
              <a:off x="2150076" y="2570205"/>
              <a:ext cx="1902940" cy="1902940"/>
            </a:xfrm>
            <a:prstGeom prst="ellipse">
              <a:avLst/>
            </a:prstGeom>
            <a:grpFill/>
            <a:ln w="5715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46993" y="2833418"/>
              <a:ext cx="1109105" cy="1376513"/>
            </a:xfrm>
            <a:prstGeom prst="rect">
              <a:avLst/>
            </a:prstGeom>
            <a:grpFill/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8000" b="1" dirty="0">
                  <a:solidFill>
                    <a:schemeClr val="bg1"/>
                  </a:solidFill>
                </a:rPr>
                <a:t>10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665965"/>
            <a:ext cx="7632700" cy="1940633"/>
            <a:chOff x="755650" y="3665965"/>
            <a:chExt cx="7632700" cy="1940633"/>
          </a:xfrm>
        </p:grpSpPr>
        <p:sp>
          <p:nvSpPr>
            <p:cNvPr id="6" name="Rectangle 5"/>
            <p:cNvSpPr/>
            <p:nvPr/>
          </p:nvSpPr>
          <p:spPr>
            <a:xfrm>
              <a:off x="755650" y="3665965"/>
              <a:ext cx="7632700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Remember: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663825" y="4397074"/>
              <a:ext cx="3816350" cy="569498"/>
            </a:xfrm>
            <a:prstGeom prst="roundRect">
              <a:avLst/>
            </a:prstGeom>
            <a:solidFill>
              <a:srgbClr val="E8C50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5 + 5 = 10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2663825" y="5037100"/>
              <a:ext cx="3816350" cy="569498"/>
            </a:xfrm>
            <a:prstGeom prst="roundRect">
              <a:avLst/>
            </a:prstGeom>
            <a:solidFill>
              <a:srgbClr val="E8C50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5 </a:t>
              </a:r>
              <a:r>
                <a:rPr lang="en-GB" sz="2400" b="0" i="0" u="none" strike="noStrike" dirty="0">
                  <a:solidFill>
                    <a:srgbClr val="202124"/>
                  </a:solidFill>
                  <a:effectLst/>
                  <a:ea typeface="Roboto" pitchFamily="2" charset="0"/>
                </a:rPr>
                <a:t>×</a:t>
              </a:r>
              <a:r>
                <a:rPr lang="en-GB" sz="2400" dirty="0"/>
                <a:t> 2 = 10</a:t>
              </a:r>
            </a:p>
          </p:txBody>
        </p:sp>
      </p:grpSp>
      <p:pic>
        <p:nvPicPr>
          <p:cNvPr id="12" name="Picture 11" descr="Cartoon of a cartoon child with her hands on her face&#10;&#10;AI-generated content may be incorrect.">
            <a:extLst>
              <a:ext uri="{FF2B5EF4-FFF2-40B4-BE49-F238E27FC236}">
                <a16:creationId xmlns:a16="http://schemas.microsoft.com/office/drawing/2014/main" id="{E399E7D8-4ED5-6621-BD32-28CC0A0D6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"/>
          <a:stretch/>
        </p:blipFill>
        <p:spPr>
          <a:xfrm>
            <a:off x="818873" y="1312782"/>
            <a:ext cx="1735466" cy="50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What is double 6?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20530" y="1526060"/>
            <a:ext cx="1902940" cy="1902940"/>
            <a:chOff x="2150076" y="2570205"/>
            <a:chExt cx="1902940" cy="1902940"/>
          </a:xfrm>
          <a:solidFill>
            <a:srgbClr val="33B7BC"/>
          </a:solidFill>
        </p:grpSpPr>
        <p:sp>
          <p:nvSpPr>
            <p:cNvPr id="2" name="Oval 1"/>
            <p:cNvSpPr/>
            <p:nvPr/>
          </p:nvSpPr>
          <p:spPr>
            <a:xfrm>
              <a:off x="2150076" y="2570205"/>
              <a:ext cx="1902940" cy="1902940"/>
            </a:xfrm>
            <a:prstGeom prst="ellipse">
              <a:avLst/>
            </a:prstGeom>
            <a:grpFill/>
            <a:ln w="5715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46993" y="2833418"/>
              <a:ext cx="1109105" cy="1376513"/>
            </a:xfrm>
            <a:prstGeom prst="rect">
              <a:avLst/>
            </a:prstGeom>
            <a:grpFill/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8000" b="1" dirty="0">
                  <a:solidFill>
                    <a:schemeClr val="bg1"/>
                  </a:solidFill>
                </a:rPr>
                <a:t>12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366596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Remember: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63825" y="4417668"/>
            <a:ext cx="3816350" cy="569498"/>
          </a:xfrm>
          <a:prstGeom prst="roundRect">
            <a:avLst/>
          </a:prstGeom>
          <a:solidFill>
            <a:srgbClr val="E8C5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6 + 6 = 12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663825" y="5057694"/>
            <a:ext cx="3816350" cy="569498"/>
          </a:xfrm>
          <a:prstGeom prst="roundRect">
            <a:avLst/>
          </a:prstGeom>
          <a:solidFill>
            <a:srgbClr val="E8C5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6 </a:t>
            </a:r>
            <a:r>
              <a:rPr lang="en-GB" sz="2400" dirty="0">
                <a:solidFill>
                  <a:srgbClr val="202124"/>
                </a:solidFill>
                <a:ea typeface="Roboto" pitchFamily="2" charset="0"/>
              </a:rPr>
              <a:t>×</a:t>
            </a:r>
            <a:r>
              <a:rPr lang="en-GB" sz="2400" dirty="0"/>
              <a:t> 2 = 12</a:t>
            </a:r>
          </a:p>
        </p:txBody>
      </p:sp>
      <p:pic>
        <p:nvPicPr>
          <p:cNvPr id="11" name="Picture 10" descr="A cartoon of a person with his hands on his face&#10;&#10;AI-generated content may be incorrect.">
            <a:extLst>
              <a:ext uri="{FF2B5EF4-FFF2-40B4-BE49-F238E27FC236}">
                <a16:creationId xmlns:a16="http://schemas.microsoft.com/office/drawing/2014/main" id="{CB002411-657F-CD63-042F-662471774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59"/>
          <a:stretch/>
        </p:blipFill>
        <p:spPr>
          <a:xfrm flipH="1">
            <a:off x="5814740" y="4199175"/>
            <a:ext cx="2494977" cy="22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26906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2400" dirty="0"/>
              <a:t>When we half a number, we divide it by 2.</a:t>
            </a:r>
          </a:p>
          <a:p>
            <a:endParaRPr lang="en-GB" sz="2400" dirty="0"/>
          </a:p>
          <a:p>
            <a:r>
              <a:rPr lang="en-GB" sz="2400" dirty="0"/>
              <a:t>For example:</a:t>
            </a:r>
          </a:p>
          <a:p>
            <a:endParaRPr lang="en-GB" sz="2400" dirty="0"/>
          </a:p>
          <a:p>
            <a:r>
              <a:rPr lang="en-GB" sz="2400" dirty="0"/>
              <a:t>To half </a:t>
            </a:r>
            <a:r>
              <a:rPr lang="en-GB" sz="2400" b="1" dirty="0"/>
              <a:t>4</a:t>
            </a:r>
            <a:r>
              <a:rPr lang="en-GB" sz="2400" dirty="0"/>
              <a:t>, we divide it by </a:t>
            </a:r>
            <a:r>
              <a:rPr lang="en-GB" sz="2400" b="1" dirty="0"/>
              <a:t>2</a:t>
            </a:r>
            <a:r>
              <a:rPr lang="en-GB" sz="2400" dirty="0"/>
              <a:t>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105158"/>
            <a:ext cx="3039762" cy="919401"/>
          </a:xfrm>
          <a:prstGeom prst="roundRect">
            <a:avLst/>
          </a:prstGeom>
          <a:solidFill>
            <a:srgbClr val="7868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4 ÷ 2 = 2</a:t>
            </a:r>
          </a:p>
        </p:txBody>
      </p:sp>
      <p:pic>
        <p:nvPicPr>
          <p:cNvPr id="8" name="Picture 7" descr="A cartoon of a child wearing a purple shirt&#10;&#10;AI-generated content may be incorrect.">
            <a:extLst>
              <a:ext uri="{FF2B5EF4-FFF2-40B4-BE49-F238E27FC236}">
                <a16:creationId xmlns:a16="http://schemas.microsoft.com/office/drawing/2014/main" id="{1F59825C-CC47-FC61-B401-7E1415FEF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5"/>
          <a:stretch/>
        </p:blipFill>
        <p:spPr>
          <a:xfrm flipH="1">
            <a:off x="1495289" y="3558307"/>
            <a:ext cx="2236199" cy="28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What is half of 8?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20530" y="1526060"/>
            <a:ext cx="1902940" cy="1902940"/>
            <a:chOff x="2150076" y="2570205"/>
            <a:chExt cx="1902940" cy="1902940"/>
          </a:xfrm>
          <a:solidFill>
            <a:srgbClr val="33B7BC"/>
          </a:solidFill>
        </p:grpSpPr>
        <p:sp>
          <p:nvSpPr>
            <p:cNvPr id="2" name="Oval 1"/>
            <p:cNvSpPr/>
            <p:nvPr/>
          </p:nvSpPr>
          <p:spPr>
            <a:xfrm>
              <a:off x="2150076" y="2570205"/>
              <a:ext cx="1902940" cy="1902940"/>
            </a:xfrm>
            <a:prstGeom prst="ellipse">
              <a:avLst/>
            </a:prstGeom>
            <a:grpFill/>
            <a:ln w="5715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66798" y="2833418"/>
              <a:ext cx="791948" cy="1376513"/>
            </a:xfrm>
            <a:prstGeom prst="rect">
              <a:avLst/>
            </a:prstGeom>
            <a:grpFill/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8000" b="1" dirty="0">
                  <a:solidFill>
                    <a:schemeClr val="bg1"/>
                  </a:solidFill>
                </a:rPr>
                <a:t>4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650" y="3665965"/>
            <a:ext cx="7632700" cy="1300607"/>
            <a:chOff x="755650" y="3665965"/>
            <a:chExt cx="7632700" cy="1300607"/>
          </a:xfrm>
        </p:grpSpPr>
        <p:sp>
          <p:nvSpPr>
            <p:cNvPr id="6" name="Rectangle 5"/>
            <p:cNvSpPr/>
            <p:nvPr/>
          </p:nvSpPr>
          <p:spPr>
            <a:xfrm>
              <a:off x="755650" y="3665965"/>
              <a:ext cx="7632700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Remember: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663825" y="4397074"/>
              <a:ext cx="3816350" cy="569498"/>
            </a:xfrm>
            <a:prstGeom prst="roundRect">
              <a:avLst/>
            </a:prstGeom>
            <a:solidFill>
              <a:srgbClr val="E8C50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400" dirty="0"/>
                <a:t>8 ÷ 2 = 4</a:t>
              </a:r>
            </a:p>
          </p:txBody>
        </p:sp>
      </p:grpSp>
      <p:pic>
        <p:nvPicPr>
          <p:cNvPr id="11" name="Picture 10" descr="A cartoon of a person in a red sweater&#10;&#10;AI-generated content may be incorrect.">
            <a:extLst>
              <a:ext uri="{FF2B5EF4-FFF2-40B4-BE49-F238E27FC236}">
                <a16:creationId xmlns:a16="http://schemas.microsoft.com/office/drawing/2014/main" id="{0CC1A52B-BFC9-FB49-6333-F20C837EC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2"/>
          <a:stretch/>
        </p:blipFill>
        <p:spPr>
          <a:xfrm>
            <a:off x="603901" y="3210507"/>
            <a:ext cx="2416514" cy="3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What is half of 12?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20530" y="1526060"/>
            <a:ext cx="1902940" cy="1902940"/>
            <a:chOff x="2150076" y="2570205"/>
            <a:chExt cx="1902940" cy="1902940"/>
          </a:xfrm>
          <a:solidFill>
            <a:srgbClr val="33B7BC"/>
          </a:solidFill>
        </p:grpSpPr>
        <p:sp>
          <p:nvSpPr>
            <p:cNvPr id="2" name="Oval 1"/>
            <p:cNvSpPr/>
            <p:nvPr/>
          </p:nvSpPr>
          <p:spPr>
            <a:xfrm>
              <a:off x="2150076" y="2570205"/>
              <a:ext cx="1902940" cy="1902940"/>
            </a:xfrm>
            <a:prstGeom prst="ellipse">
              <a:avLst/>
            </a:prstGeom>
            <a:grpFill/>
            <a:ln w="57150">
              <a:solidFill>
                <a:srgbClr val="7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66798" y="2833418"/>
              <a:ext cx="791948" cy="1376513"/>
            </a:xfrm>
            <a:prstGeom prst="rect">
              <a:avLst/>
            </a:prstGeom>
            <a:grpFill/>
          </p:spPr>
          <p:txBody>
            <a:bodyPr wrap="square" lIns="0" tIns="72000" rIns="0" bIns="72000">
              <a:spAutoFit/>
            </a:bodyPr>
            <a:lstStyle/>
            <a:p>
              <a:r>
                <a:rPr lang="en-GB" sz="8000" b="1" dirty="0">
                  <a:solidFill>
                    <a:schemeClr val="bg1"/>
                  </a:solidFill>
                </a:rPr>
                <a:t>6</a:t>
              </a:r>
              <a:endParaRPr lang="en-GB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3665965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Remember: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63825" y="4397074"/>
            <a:ext cx="3816350" cy="569498"/>
          </a:xfrm>
          <a:prstGeom prst="roundRect">
            <a:avLst/>
          </a:prstGeom>
          <a:solidFill>
            <a:srgbClr val="E8C5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12 ÷ 2 = 6</a:t>
            </a:r>
          </a:p>
        </p:txBody>
      </p:sp>
      <p:pic>
        <p:nvPicPr>
          <p:cNvPr id="10" name="Picture 9" descr="A cartoon of a child with his hand on his chin&#10;&#10;AI-generated content may be incorrect.">
            <a:extLst>
              <a:ext uri="{FF2B5EF4-FFF2-40B4-BE49-F238E27FC236}">
                <a16:creationId xmlns:a16="http://schemas.microsoft.com/office/drawing/2014/main" id="{EEB17FBA-F157-9A38-6C40-4B030AA3C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r="38081"/>
          <a:stretch/>
        </p:blipFill>
        <p:spPr>
          <a:xfrm>
            <a:off x="6400284" y="3029526"/>
            <a:ext cx="2070429" cy="35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297</TotalTime>
  <Words>184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</vt:lpstr>
      <vt:lpstr>Twinkl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Laura Slack</cp:lastModifiedBy>
  <cp:revision>12</cp:revision>
  <dcterms:created xsi:type="dcterms:W3CDTF">2017-03-16T12:25:05Z</dcterms:created>
  <dcterms:modified xsi:type="dcterms:W3CDTF">2026-01-08T22:02:02Z</dcterms:modified>
</cp:coreProperties>
</file>