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6" r:id="rId6"/>
    <p:sldId id="268" r:id="rId7"/>
    <p:sldId id="265" r:id="rId8"/>
    <p:sldId id="267" r:id="rId9"/>
    <p:sldId id="261" r:id="rId10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7A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78" autoAdjust="0"/>
    <p:restoredTop sz="94660"/>
  </p:normalViewPr>
  <p:slideViewPr>
    <p:cSldViewPr snapToGrid="0">
      <p:cViewPr>
        <p:scale>
          <a:sx n="81" d="100"/>
          <a:sy n="81" d="100"/>
        </p:scale>
        <p:origin x="-258" y="21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06467F-4210-4B83-85A6-A84A46EB2A75}" type="datetimeFigureOut">
              <a:rPr lang="en-GB" smtClean="0"/>
              <a:t>01/10/2020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0164C1-C51F-44A1-924F-8800D36A50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27914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0164C1-C51F-44A1-924F-8800D36A5075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2600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0164C1-C51F-44A1-924F-8800D36A5075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56832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0164C1-C51F-44A1-924F-8800D36A5075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77025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0164C1-C51F-44A1-924F-8800D36A5075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63673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0164C1-C51F-44A1-924F-8800D36A5075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63673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0164C1-C51F-44A1-924F-8800D36A5075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41322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0164C1-C51F-44A1-924F-8800D36A5075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41322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0164C1-C51F-44A1-924F-8800D36A5075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83440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F6680-F18C-4A42-88C3-E70A4A2E3087}" type="datetimeFigureOut">
              <a:rPr lang="en-GB" smtClean="0"/>
              <a:t>01/10/2020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B8F4D-201C-4D25-9879-8D28D8311B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3281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F6680-F18C-4A42-88C3-E70A4A2E3087}" type="datetimeFigureOut">
              <a:rPr lang="en-GB" smtClean="0"/>
              <a:t>01/10/2020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B8F4D-201C-4D25-9879-8D28D8311B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9269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F6680-F18C-4A42-88C3-E70A4A2E3087}" type="datetimeFigureOut">
              <a:rPr lang="en-GB" smtClean="0"/>
              <a:t>01/10/2020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B8F4D-201C-4D25-9879-8D28D8311B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6956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F6680-F18C-4A42-88C3-E70A4A2E3087}" type="datetimeFigureOut">
              <a:rPr lang="en-GB" smtClean="0"/>
              <a:t>01/10/2020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B8F4D-201C-4D25-9879-8D28D8311B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51592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F6680-F18C-4A42-88C3-E70A4A2E3087}" type="datetimeFigureOut">
              <a:rPr lang="en-GB" smtClean="0"/>
              <a:t>01/10/2020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B8F4D-201C-4D25-9879-8D28D8311B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34271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F6680-F18C-4A42-88C3-E70A4A2E3087}" type="datetimeFigureOut">
              <a:rPr lang="en-GB" smtClean="0"/>
              <a:t>01/10/2020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B8F4D-201C-4D25-9879-8D28D8311B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0077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F6680-F18C-4A42-88C3-E70A4A2E3087}" type="datetimeFigureOut">
              <a:rPr lang="en-GB" smtClean="0"/>
              <a:t>01/10/2020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B8F4D-201C-4D25-9879-8D28D8311B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7379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F6680-F18C-4A42-88C3-E70A4A2E3087}" type="datetimeFigureOut">
              <a:rPr lang="en-GB" smtClean="0"/>
              <a:t>01/10/2020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B8F4D-201C-4D25-9879-8D28D8311B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73436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F6680-F18C-4A42-88C3-E70A4A2E3087}" type="datetimeFigureOut">
              <a:rPr lang="en-GB" smtClean="0"/>
              <a:t>01/10/2020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B8F4D-201C-4D25-9879-8D28D8311B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73404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F6680-F18C-4A42-88C3-E70A4A2E3087}" type="datetimeFigureOut">
              <a:rPr lang="en-GB" smtClean="0"/>
              <a:t>01/10/2020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B8F4D-201C-4D25-9879-8D28D8311B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4216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F6680-F18C-4A42-88C3-E70A4A2E3087}" type="datetimeFigureOut">
              <a:rPr lang="en-GB" smtClean="0"/>
              <a:t>01/10/2020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B8F4D-201C-4D25-9879-8D28D8311B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9713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F6680-F18C-4A42-88C3-E70A4A2E3087}" type="datetimeFigureOut">
              <a:rPr lang="en-GB" smtClean="0"/>
              <a:t>01/10/2020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B8F4D-201C-4D25-9879-8D28D8311B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5985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0" r:id="rId1"/>
    <p:sldLayoutId id="2147484091" r:id="rId2"/>
    <p:sldLayoutId id="2147484092" r:id="rId3"/>
    <p:sldLayoutId id="2147484093" r:id="rId4"/>
    <p:sldLayoutId id="2147484094" r:id="rId5"/>
    <p:sldLayoutId id="2147484095" r:id="rId6"/>
    <p:sldLayoutId id="2147484096" r:id="rId7"/>
    <p:sldLayoutId id="2147484097" r:id="rId8"/>
    <p:sldLayoutId id="2147484098" r:id="rId9"/>
    <p:sldLayoutId id="2147484099" r:id="rId10"/>
    <p:sldLayoutId id="2147484100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openxmlformats.org/officeDocument/2006/relationships/hyperlink" Target="https://www.youtube.com/watch?v=espJ96TJHV8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n7ROkDnb410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20" r="1"/>
          <a:stretch/>
        </p:blipFill>
        <p:spPr>
          <a:xfrm>
            <a:off x="1380006" y="1077681"/>
            <a:ext cx="8144563" cy="325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1578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0484" y="0"/>
            <a:ext cx="12432484" cy="6858000"/>
          </a:xfrm>
        </p:spPr>
      </p:pic>
      <p:grpSp>
        <p:nvGrpSpPr>
          <p:cNvPr id="17" name="Group 16"/>
          <p:cNvGrpSpPr/>
          <p:nvPr/>
        </p:nvGrpSpPr>
        <p:grpSpPr>
          <a:xfrm>
            <a:off x="-240484" y="0"/>
            <a:ext cx="12445184" cy="6858000"/>
            <a:chOff x="-240484" y="0"/>
            <a:chExt cx="12445184" cy="6858000"/>
          </a:xfrm>
        </p:grpSpPr>
        <p:grpSp>
          <p:nvGrpSpPr>
            <p:cNvPr id="16" name="Group 15"/>
            <p:cNvGrpSpPr/>
            <p:nvPr/>
          </p:nvGrpSpPr>
          <p:grpSpPr>
            <a:xfrm>
              <a:off x="-240484" y="5276850"/>
              <a:ext cx="12445184" cy="1581150"/>
              <a:chOff x="-240484" y="5276850"/>
              <a:chExt cx="12445184" cy="1581150"/>
            </a:xfrm>
          </p:grpSpPr>
          <p:pic>
            <p:nvPicPr>
              <p:cNvPr id="5" name="Picture 4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240484" y="5276850"/>
                <a:ext cx="5695950" cy="1581150"/>
              </a:xfrm>
              <a:prstGeom prst="rect">
                <a:avLst/>
              </a:prstGeom>
            </p:spPr>
          </p:pic>
          <p:pic>
            <p:nvPicPr>
              <p:cNvPr id="6" name="Picture 5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79266" y="5276850"/>
                <a:ext cx="5695950" cy="1581150"/>
              </a:xfrm>
              <a:prstGeom prst="rect">
                <a:avLst/>
              </a:prstGeom>
            </p:spPr>
          </p:pic>
          <p:pic>
            <p:nvPicPr>
              <p:cNvPr id="7" name="Picture 6"/>
              <p:cNvPicPr>
                <a:picLocks noChangeAspect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80170"/>
              <a:stretch/>
            </p:blipFill>
            <p:spPr>
              <a:xfrm>
                <a:off x="11075216" y="5276850"/>
                <a:ext cx="1129484" cy="1581150"/>
              </a:xfrm>
              <a:prstGeom prst="rect">
                <a:avLst/>
              </a:prstGeom>
            </p:spPr>
          </p:pic>
        </p:grp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40484" y="0"/>
              <a:ext cx="1637484" cy="1067288"/>
            </a:xfrm>
            <a:prstGeom prst="rect">
              <a:avLst/>
            </a:prstGeom>
          </p:spPr>
        </p:pic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3001" y="240246"/>
              <a:ext cx="715158" cy="586796"/>
            </a:xfrm>
            <a:prstGeom prst="rect">
              <a:avLst/>
            </a:prstGeom>
          </p:spPr>
        </p:pic>
      </p:grpSp>
      <p:sp>
        <p:nvSpPr>
          <p:cNvPr id="8" name="Rounded Rectangle 7"/>
          <p:cNvSpPr/>
          <p:nvPr/>
        </p:nvSpPr>
        <p:spPr>
          <a:xfrm>
            <a:off x="868159" y="838200"/>
            <a:ext cx="10455683" cy="4714387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337A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GB" sz="2400" dirty="0" smtClean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/>
                </a:solidFill>
              </a:rPr>
              <a:t>A secure </a:t>
            </a:r>
            <a:r>
              <a:rPr lang="en-GB" sz="2400" dirty="0" smtClean="0">
                <a:solidFill>
                  <a:schemeClr val="tx1"/>
                </a:solidFill>
              </a:rPr>
              <a:t>Online learning journal system.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/>
                </a:solidFill>
              </a:rPr>
              <a:t>Staff record </a:t>
            </a:r>
            <a:r>
              <a:rPr lang="en-GB" sz="2400" dirty="0" smtClean="0">
                <a:solidFill>
                  <a:schemeClr val="tx1"/>
                </a:solidFill>
              </a:rPr>
              <a:t>observations of the children using </a:t>
            </a:r>
            <a:r>
              <a:rPr lang="en-GB" sz="2400" dirty="0" smtClean="0">
                <a:solidFill>
                  <a:schemeClr val="tx1"/>
                </a:solidFill>
              </a:rPr>
              <a:t>tablet devices and </a:t>
            </a:r>
            <a:r>
              <a:rPr lang="en-GB" sz="2400" dirty="0" smtClean="0">
                <a:solidFill>
                  <a:schemeClr val="tx1"/>
                </a:solidFill>
              </a:rPr>
              <a:t>PCs and link these to the Early Years curriculum.</a:t>
            </a:r>
            <a:endParaRPr lang="en-GB" sz="2400" dirty="0" smtClean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/>
                </a:solidFill>
              </a:rPr>
              <a:t>Parents can view their child’s journal on mobile devices and on their home computers, and can make observations of their own using a secure login system.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662464" y="1067288"/>
            <a:ext cx="462658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What Is Tapestry?</a:t>
            </a:r>
            <a:endParaRPr lang="en-US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67790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0484" y="0"/>
            <a:ext cx="12432484" cy="685800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0484" y="5276850"/>
            <a:ext cx="5695950" cy="15811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9266" y="5276850"/>
            <a:ext cx="5695950" cy="15811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0170"/>
          <a:stretch/>
        </p:blipFill>
        <p:spPr>
          <a:xfrm>
            <a:off x="11075216" y="5276850"/>
            <a:ext cx="1129484" cy="15811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0484" y="0"/>
            <a:ext cx="1637484" cy="1067288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>
            <a:off x="868156" y="827042"/>
            <a:ext cx="10455683" cy="4714387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337A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 smtClean="0">
              <a:solidFill>
                <a:schemeClr val="tx1"/>
              </a:solidFill>
            </a:endParaRPr>
          </a:p>
          <a:p>
            <a:endParaRPr lang="en-GB" sz="2400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/>
                </a:solidFill>
              </a:rPr>
              <a:t>It </a:t>
            </a:r>
            <a:r>
              <a:rPr lang="en-GB" sz="2400" dirty="0">
                <a:solidFill>
                  <a:schemeClr val="tx1"/>
                </a:solidFill>
              </a:rPr>
              <a:t>creates a two way communication between us (the EYFS team), and you (the parents and carers).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/>
                </a:solidFill>
              </a:rPr>
              <a:t>We can upload </a:t>
            </a:r>
            <a:r>
              <a:rPr lang="en-GB" sz="2400" dirty="0" smtClean="0">
                <a:solidFill>
                  <a:schemeClr val="tx1"/>
                </a:solidFill>
              </a:rPr>
              <a:t>media so you </a:t>
            </a:r>
            <a:r>
              <a:rPr lang="en-GB" sz="2400" dirty="0">
                <a:solidFill>
                  <a:schemeClr val="tx1"/>
                </a:solidFill>
              </a:rPr>
              <a:t>can see pictures and videos of what your </a:t>
            </a:r>
            <a:r>
              <a:rPr lang="en-GB" sz="2400" dirty="0" smtClean="0">
                <a:solidFill>
                  <a:schemeClr val="tx1"/>
                </a:solidFill>
              </a:rPr>
              <a:t>child is </a:t>
            </a:r>
            <a:r>
              <a:rPr lang="en-GB" sz="2400" dirty="0" smtClean="0">
                <a:solidFill>
                  <a:schemeClr val="tx1"/>
                </a:solidFill>
              </a:rPr>
              <a:t>learning at school and you can add comments to the observations. </a:t>
            </a:r>
            <a:endParaRPr lang="en-GB" sz="2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/>
                </a:solidFill>
              </a:rPr>
              <a:t>Greater opportunities to extend your child’s learning at home – </a:t>
            </a:r>
            <a:r>
              <a:rPr lang="en-GB" sz="2400" dirty="0" smtClean="0">
                <a:solidFill>
                  <a:schemeClr val="tx1"/>
                </a:solidFill>
              </a:rPr>
              <a:t>you can share things your child has done at home with us</a:t>
            </a:r>
            <a:endParaRPr lang="en-GB" sz="2400" dirty="0">
              <a:solidFill>
                <a:schemeClr val="tx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/>
                </a:solidFill>
              </a:rPr>
              <a:t>You can show other relatives what your child has been doing at school.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/>
                </a:solidFill>
              </a:rPr>
              <a:t>We can use it to set activities and challenges for you to do at home with your child.</a:t>
            </a:r>
            <a:endParaRPr lang="en-GB" sz="2400" dirty="0" smtClean="0">
              <a:solidFill>
                <a:schemeClr val="tx1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001" y="240246"/>
            <a:ext cx="715158" cy="586796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410308" y="1067288"/>
            <a:ext cx="737137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Why Are We Using Tapestry?</a:t>
            </a:r>
            <a:endParaRPr lang="en-US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32285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0484" y="0"/>
            <a:ext cx="12432484" cy="685800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0484" y="5276850"/>
            <a:ext cx="5695950" cy="15811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9266" y="5276850"/>
            <a:ext cx="5695950" cy="15811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0170"/>
          <a:stretch/>
        </p:blipFill>
        <p:spPr>
          <a:xfrm>
            <a:off x="11075216" y="5276850"/>
            <a:ext cx="1129484" cy="15811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0484" y="0"/>
            <a:ext cx="1637484" cy="1067288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>
            <a:off x="868159" y="838200"/>
            <a:ext cx="10455683" cy="4714387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337A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2400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/>
                </a:solidFill>
              </a:rPr>
              <a:t>Photos, videos and observations are uploaded to Tapestry</a:t>
            </a:r>
            <a:r>
              <a:rPr lang="en-GB" sz="2400" dirty="0">
                <a:solidFill>
                  <a:schemeClr val="tx1"/>
                </a:solidFill>
              </a:rPr>
              <a:t>. </a:t>
            </a:r>
            <a:endParaRPr lang="en-GB" sz="2400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/>
                </a:solidFill>
              </a:rPr>
              <a:t>Email </a:t>
            </a:r>
            <a:r>
              <a:rPr lang="en-GB" sz="2400" dirty="0">
                <a:solidFill>
                  <a:schemeClr val="tx1"/>
                </a:solidFill>
              </a:rPr>
              <a:t>notifications can be sent to inform parents of new observations and comments</a:t>
            </a:r>
            <a:r>
              <a:rPr lang="en-GB" sz="2400" dirty="0" smtClean="0">
                <a:solidFill>
                  <a:schemeClr val="tx1"/>
                </a:solidFill>
              </a:rPr>
              <a:t>.</a:t>
            </a:r>
            <a:endParaRPr lang="en-GB" sz="2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/>
                </a:solidFill>
              </a:rPr>
              <a:t>It is accessed </a:t>
            </a:r>
            <a:r>
              <a:rPr lang="en-GB" sz="2400" dirty="0">
                <a:solidFill>
                  <a:schemeClr val="tx1"/>
                </a:solidFill>
              </a:rPr>
              <a:t>via the </a:t>
            </a:r>
            <a:r>
              <a:rPr lang="en-GB" sz="2400" dirty="0" smtClean="0">
                <a:solidFill>
                  <a:schemeClr val="tx1"/>
                </a:solidFill>
              </a:rPr>
              <a:t>Android/iOS </a:t>
            </a:r>
            <a:r>
              <a:rPr lang="en-GB" sz="2400" dirty="0">
                <a:solidFill>
                  <a:schemeClr val="tx1"/>
                </a:solidFill>
              </a:rPr>
              <a:t>app or the Tapestry website.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/>
                </a:solidFill>
              </a:rPr>
              <a:t>It enables you </a:t>
            </a:r>
            <a:r>
              <a:rPr lang="en-GB" sz="2400" dirty="0">
                <a:solidFill>
                  <a:schemeClr val="tx1"/>
                </a:solidFill>
              </a:rPr>
              <a:t>to comment on observations or add your own, so you can show us what your child is doing outside the school day – weekend trips, exciting learning opportunities, trip to the shops etc</a:t>
            </a:r>
            <a:r>
              <a:rPr lang="en-GB" sz="2400" dirty="0" smtClean="0">
                <a:solidFill>
                  <a:schemeClr val="tx1"/>
                </a:solidFill>
              </a:rPr>
              <a:t>.</a:t>
            </a:r>
            <a:endParaRPr lang="en-GB" sz="2400" dirty="0">
              <a:solidFill>
                <a:schemeClr val="tx1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001" y="240246"/>
            <a:ext cx="715158" cy="586796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607691" y="1067288"/>
            <a:ext cx="497662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How Does It Work?</a:t>
            </a:r>
            <a:endParaRPr lang="en-US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37662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0484" y="0"/>
            <a:ext cx="12432484" cy="685800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0484" y="5276850"/>
            <a:ext cx="5695950" cy="15811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9266" y="5276850"/>
            <a:ext cx="5695950" cy="15811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0170"/>
          <a:stretch/>
        </p:blipFill>
        <p:spPr>
          <a:xfrm>
            <a:off x="11075216" y="5276850"/>
            <a:ext cx="1129484" cy="15811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0484" y="0"/>
            <a:ext cx="1637484" cy="1067288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>
            <a:off x="868159" y="726233"/>
            <a:ext cx="10455683" cy="4714387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337A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/>
                </a:solidFill>
              </a:rPr>
              <a:t> A password is required to access Tapestry, and parents can only view observations of their own children</a:t>
            </a:r>
            <a:r>
              <a:rPr lang="en-GB" sz="2400" dirty="0" smtClean="0">
                <a:solidFill>
                  <a:schemeClr val="tx1"/>
                </a:solidFill>
              </a:rPr>
              <a:t>.</a:t>
            </a:r>
            <a:endParaRPr lang="en-GB" sz="2400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/>
                </a:solidFill>
              </a:rPr>
              <a:t>Tapestry uses the same encryption as online banking</a:t>
            </a:r>
            <a:r>
              <a:rPr lang="en-GB" sz="2400" dirty="0" smtClean="0">
                <a:solidFill>
                  <a:schemeClr val="tx1"/>
                </a:solidFill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/>
                </a:solidFill>
              </a:rPr>
              <a:t>Data is </a:t>
            </a:r>
            <a:r>
              <a:rPr lang="en-GB" sz="2400" dirty="0">
                <a:solidFill>
                  <a:schemeClr val="tx1"/>
                </a:solidFill>
              </a:rPr>
              <a:t>stored separately for each </a:t>
            </a:r>
            <a:r>
              <a:rPr lang="en-GB" sz="2400" dirty="0" smtClean="0">
                <a:solidFill>
                  <a:schemeClr val="tx1"/>
                </a:solidFill>
              </a:rPr>
              <a:t>school</a:t>
            </a:r>
            <a:r>
              <a:rPr lang="en-GB" sz="2400" dirty="0">
                <a:solidFill>
                  <a:schemeClr val="tx1"/>
                </a:solidFill>
              </a:rPr>
              <a:t>.</a:t>
            </a:r>
            <a:endParaRPr lang="en-GB" sz="2400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/>
                </a:solidFill>
              </a:rPr>
              <a:t>Tapestry’s developers and support personnel require our permission to access our Tapestry account</a:t>
            </a:r>
            <a:r>
              <a:rPr lang="en-GB" sz="2400" dirty="0" smtClean="0">
                <a:solidFill>
                  <a:schemeClr val="tx1"/>
                </a:solidFill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/>
                </a:solidFill>
              </a:rPr>
              <a:t>No information from Tapestry can be shared with other people or published in any other way.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/>
                </a:solidFill>
              </a:rPr>
              <a:t>Media from Tapestry can not be posted on to social media or downloaded</a:t>
            </a:r>
            <a:endParaRPr lang="en-GB" sz="2400" dirty="0">
              <a:solidFill>
                <a:schemeClr val="tx1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001" y="240246"/>
            <a:ext cx="715158" cy="586796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542944" y="827042"/>
            <a:ext cx="7106112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How Is The 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</a:t>
            </a:r>
            <a:r>
              <a:rPr lang="en-US" sz="4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ata 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</a:t>
            </a:r>
            <a:r>
              <a:rPr lang="en-US" sz="4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rotected?</a:t>
            </a:r>
            <a:endParaRPr lang="en-US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38187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0484" y="0"/>
            <a:ext cx="12432484" cy="685800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0484" y="5276850"/>
            <a:ext cx="5695950" cy="15811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9266" y="5276850"/>
            <a:ext cx="5695950" cy="15811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0170"/>
          <a:stretch/>
        </p:blipFill>
        <p:spPr>
          <a:xfrm>
            <a:off x="11075216" y="5276850"/>
            <a:ext cx="1129484" cy="15811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0484" y="0"/>
            <a:ext cx="1637484" cy="1067288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>
            <a:off x="868159" y="726233"/>
            <a:ext cx="10455683" cy="4714387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337A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/>
                </a:solidFill>
              </a:rPr>
              <a:t> A </a:t>
            </a:r>
            <a:r>
              <a:rPr lang="en-GB" sz="2400" dirty="0" smtClean="0">
                <a:solidFill>
                  <a:schemeClr val="tx1"/>
                </a:solidFill>
              </a:rPr>
              <a:t>variety of observations that document your child’s independent learning – adult directed activities are assessed and recorded in other ways for example writing folders or maths books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/>
                </a:solidFill>
              </a:rPr>
              <a:t>An overall picture of your child at school – their interests, their current learning.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/>
                </a:solidFill>
              </a:rPr>
              <a:t>The opportunity to be involved in your child’s learning by adding your own observations as well as continuing learning at home.</a:t>
            </a:r>
            <a:endParaRPr lang="en-GB" sz="2400" dirty="0">
              <a:solidFill>
                <a:schemeClr val="tx1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001" y="240246"/>
            <a:ext cx="715158" cy="586796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752940" y="827042"/>
            <a:ext cx="668612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What can parents expect</a:t>
            </a:r>
            <a:r>
              <a:rPr lang="en-US" sz="4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?</a:t>
            </a:r>
            <a:endParaRPr lang="en-US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20676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0484" y="0"/>
            <a:ext cx="12432484" cy="685800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0484" y="5276850"/>
            <a:ext cx="5695950" cy="15811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9266" y="5276850"/>
            <a:ext cx="5695950" cy="15811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0170"/>
          <a:stretch/>
        </p:blipFill>
        <p:spPr>
          <a:xfrm>
            <a:off x="11075216" y="5276850"/>
            <a:ext cx="1129484" cy="15811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0484" y="0"/>
            <a:ext cx="1637484" cy="1067288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>
            <a:off x="868159" y="838200"/>
            <a:ext cx="10455683" cy="4714387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337A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 smtClean="0">
              <a:solidFill>
                <a:schemeClr val="tx1"/>
              </a:solidFill>
            </a:endParaRPr>
          </a:p>
          <a:p>
            <a:endParaRPr lang="en-GB" sz="2400" dirty="0" smtClean="0"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/>
                </a:solidFill>
              </a:rPr>
              <a:t>We will </a:t>
            </a:r>
            <a:r>
              <a:rPr lang="en-GB" sz="2400" dirty="0" smtClean="0">
                <a:solidFill>
                  <a:schemeClr val="tx1"/>
                </a:solidFill>
              </a:rPr>
              <a:t>be sending home an introductory letter and permission slip so </a:t>
            </a:r>
            <a:r>
              <a:rPr lang="en-GB" sz="2400" dirty="0" smtClean="0">
                <a:solidFill>
                  <a:schemeClr val="tx1"/>
                </a:solidFill>
              </a:rPr>
              <a:t>you can grant your permission and provide an email address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/>
                </a:solidFill>
              </a:rPr>
              <a:t>Once we have your permission slip we will activate your account and you </a:t>
            </a:r>
            <a:r>
              <a:rPr lang="en-GB" sz="2400" dirty="0" smtClean="0">
                <a:solidFill>
                  <a:schemeClr val="tx1"/>
                </a:solidFill>
              </a:rPr>
              <a:t>will </a:t>
            </a:r>
            <a:r>
              <a:rPr lang="en-GB" sz="2400" dirty="0" smtClean="0">
                <a:solidFill>
                  <a:schemeClr val="tx1"/>
                </a:solidFill>
              </a:rPr>
              <a:t>receive a link to set a password for </a:t>
            </a:r>
            <a:r>
              <a:rPr lang="en-GB" sz="2400" dirty="0" smtClean="0">
                <a:solidFill>
                  <a:schemeClr val="tx1"/>
                </a:solidFill>
              </a:rPr>
              <a:t>yourself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/>
                </a:solidFill>
              </a:rPr>
              <a:t>We will upload parent information guides showing you how to download the tapestry app and how to sign </a:t>
            </a:r>
            <a:r>
              <a:rPr lang="en-GB" sz="2400" dirty="0" smtClean="0">
                <a:solidFill>
                  <a:schemeClr val="tx1"/>
                </a:solidFill>
              </a:rPr>
              <a:t>in on our class web pages</a:t>
            </a:r>
            <a:endParaRPr lang="en-GB" sz="2400" dirty="0" smtClean="0">
              <a:solidFill>
                <a:schemeClr val="tx1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001" y="240246"/>
            <a:ext cx="715158" cy="586796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421452" y="1067288"/>
            <a:ext cx="5349158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0" cap="none" spc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What happens </a:t>
            </a:r>
            <a:r>
              <a:rPr lang="en-US" sz="4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next?</a:t>
            </a:r>
            <a:endParaRPr lang="en-US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23239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0484" y="0"/>
            <a:ext cx="12432484" cy="685800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0484" y="5276850"/>
            <a:ext cx="5695950" cy="15811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9266" y="5276850"/>
            <a:ext cx="5695950" cy="15811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0170"/>
          <a:stretch/>
        </p:blipFill>
        <p:spPr>
          <a:xfrm>
            <a:off x="11075216" y="5276850"/>
            <a:ext cx="1129484" cy="15811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0484" y="0"/>
            <a:ext cx="1637484" cy="1067288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>
            <a:off x="868159" y="838200"/>
            <a:ext cx="10455683" cy="4714387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337A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 smtClean="0">
              <a:solidFill>
                <a:schemeClr val="tx1"/>
              </a:solidFill>
            </a:endParaRPr>
          </a:p>
          <a:p>
            <a:endParaRPr lang="en-GB" sz="2400" dirty="0" smtClean="0"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/>
                </a:solidFill>
              </a:rPr>
              <a:t>There are videos on You tube which will show you how to set up an account and add an observation.</a:t>
            </a:r>
          </a:p>
          <a:p>
            <a:endParaRPr lang="en-GB" sz="2400" dirty="0">
              <a:solidFill>
                <a:schemeClr val="tx1"/>
              </a:solidFill>
            </a:endParaRPr>
          </a:p>
          <a:p>
            <a:r>
              <a:rPr lang="en-GB" sz="2400" dirty="0" smtClean="0">
                <a:solidFill>
                  <a:schemeClr val="tx1"/>
                </a:solidFill>
              </a:rPr>
              <a:t>Setting up you account: </a:t>
            </a:r>
            <a:r>
              <a:rPr lang="en-GB" sz="2400" dirty="0" smtClean="0">
                <a:solidFill>
                  <a:schemeClr val="tx1"/>
                </a:solidFill>
                <a:hlinkClick r:id="rId6"/>
              </a:rPr>
              <a:t>https://www.youtube.com/watch?v=n7ROkDnb410</a:t>
            </a:r>
            <a:endParaRPr lang="en-GB" sz="2400" dirty="0" smtClean="0">
              <a:solidFill>
                <a:schemeClr val="tx1"/>
              </a:solidFill>
            </a:endParaRPr>
          </a:p>
          <a:p>
            <a:endParaRPr lang="en-GB" sz="2400" dirty="0">
              <a:solidFill>
                <a:schemeClr val="tx1"/>
              </a:solidFill>
            </a:endParaRPr>
          </a:p>
          <a:p>
            <a:r>
              <a:rPr lang="en-GB" sz="2400" dirty="0" smtClean="0">
                <a:solidFill>
                  <a:schemeClr val="tx1"/>
                </a:solidFill>
              </a:rPr>
              <a:t>Adding Observations: </a:t>
            </a:r>
            <a:r>
              <a:rPr lang="en-GB" sz="2400" dirty="0">
                <a:solidFill>
                  <a:schemeClr val="tx1"/>
                </a:solidFill>
                <a:hlinkClick r:id="rId7"/>
              </a:rPr>
              <a:t>https://</a:t>
            </a:r>
            <a:r>
              <a:rPr lang="en-GB" sz="2400" dirty="0" smtClean="0">
                <a:solidFill>
                  <a:schemeClr val="tx1"/>
                </a:solidFill>
                <a:hlinkClick r:id="rId7"/>
              </a:rPr>
              <a:t>www.youtube.com/watch?v=espJ96TJHV8</a:t>
            </a:r>
            <a:endParaRPr lang="en-GB" sz="2400" dirty="0" smtClean="0">
              <a:solidFill>
                <a:schemeClr val="tx1"/>
              </a:solidFill>
            </a:endParaRPr>
          </a:p>
          <a:p>
            <a:endParaRPr lang="en-GB" sz="2400" dirty="0" smtClean="0">
              <a:solidFill>
                <a:schemeClr val="tx1"/>
              </a:solidFill>
            </a:endParaRPr>
          </a:p>
          <a:p>
            <a:endParaRPr lang="en-GB" sz="2400" dirty="0" smtClean="0">
              <a:solidFill>
                <a:schemeClr val="tx1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001" y="240246"/>
            <a:ext cx="715158" cy="586796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963962" y="1067288"/>
            <a:ext cx="6264151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Tapestry Support Videos</a:t>
            </a:r>
            <a:endParaRPr lang="en-US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77943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0484" y="0"/>
            <a:ext cx="12432484" cy="685800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0484" y="5276850"/>
            <a:ext cx="5695950" cy="15811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9266" y="5276850"/>
            <a:ext cx="5695950" cy="15811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0170"/>
          <a:stretch/>
        </p:blipFill>
        <p:spPr>
          <a:xfrm>
            <a:off x="11075216" y="5276850"/>
            <a:ext cx="1129484" cy="15811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0484" y="0"/>
            <a:ext cx="1637484" cy="1067288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>
            <a:off x="839827" y="1371600"/>
            <a:ext cx="10455683" cy="3481753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337A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2000" dirty="0">
              <a:solidFill>
                <a:schemeClr val="tx1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001" y="240246"/>
            <a:ext cx="715158" cy="586796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946616" y="1589269"/>
            <a:ext cx="10367454" cy="276998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  <a:r>
              <a:rPr lang="en-U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Any Questions</a:t>
            </a:r>
          </a:p>
          <a:p>
            <a:pPr algn="ctr"/>
            <a:endParaRPr lang="en-US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If you have any questions please email us at: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foundationstage@cpa.dsat.education</a:t>
            </a:r>
            <a:endParaRPr lang="en-US" sz="24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69790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671</TotalTime>
  <Words>542</Words>
  <Application>Microsoft Office PowerPoint</Application>
  <PresentationFormat>Custom</PresentationFormat>
  <Paragraphs>60</Paragraphs>
  <Slides>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</dc:creator>
  <cp:lastModifiedBy>Admin</cp:lastModifiedBy>
  <cp:revision>61</cp:revision>
  <cp:lastPrinted>2018-01-23T16:33:04Z</cp:lastPrinted>
  <dcterms:created xsi:type="dcterms:W3CDTF">2015-10-16T14:32:36Z</dcterms:created>
  <dcterms:modified xsi:type="dcterms:W3CDTF">2020-10-01T12:15:57Z</dcterms:modified>
</cp:coreProperties>
</file>