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6" r:id="rId4"/>
    <p:sldId id="270" r:id="rId5"/>
    <p:sldId id="279" r:id="rId6"/>
    <p:sldId id="277" r:id="rId7"/>
    <p:sldId id="257" r:id="rId8"/>
    <p:sldId id="258" r:id="rId9"/>
    <p:sldId id="259" r:id="rId10"/>
    <p:sldId id="260" r:id="rId11"/>
    <p:sldId id="262" r:id="rId12"/>
    <p:sldId id="261" r:id="rId13"/>
    <p:sldId id="267" r:id="rId14"/>
    <p:sldId id="278"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AAE9-C35C-427C-A9B5-5D821831B84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9810E14-0ACA-407A-8505-FEA3ECC8E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EABE23A-2269-4AC9-85D1-7BE363F5D1FA}"/>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5" name="Footer Placeholder 4">
            <a:extLst>
              <a:ext uri="{FF2B5EF4-FFF2-40B4-BE49-F238E27FC236}">
                <a16:creationId xmlns:a16="http://schemas.microsoft.com/office/drawing/2014/main" id="{19ADD0CB-439B-4ED0-8D66-DE88EB74C7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64ABDD-AFEA-4B12-AD0D-C067D0288835}"/>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145783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7105-02A5-4FCC-8E64-2D79E3CE4DF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CB4CCE1-8D3B-4DE1-97D8-7A810D6B4F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6187BE-BD68-4C3B-ADC9-36CB81053D80}"/>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5" name="Footer Placeholder 4">
            <a:extLst>
              <a:ext uri="{FF2B5EF4-FFF2-40B4-BE49-F238E27FC236}">
                <a16:creationId xmlns:a16="http://schemas.microsoft.com/office/drawing/2014/main" id="{270D0340-B49C-4FA4-A50E-035403D28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30EB74-FB8E-4BFE-835E-2776666471DA}"/>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164135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BB21F3-061C-49F6-B817-91B797CF60D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2512AB9-2F2B-469E-AFD5-B48B720100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47C423D-2DEF-423C-970C-4BC88DEDA94A}"/>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5" name="Footer Placeholder 4">
            <a:extLst>
              <a:ext uri="{FF2B5EF4-FFF2-40B4-BE49-F238E27FC236}">
                <a16:creationId xmlns:a16="http://schemas.microsoft.com/office/drawing/2014/main" id="{FE895563-7261-4F5C-8F0A-E22C90E10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9D52DB-55AA-45C1-97A5-F326DAE64FBB}"/>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12795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5779911" y="1169931"/>
            <a:ext cx="6419780"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656439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711201" y="533400"/>
            <a:ext cx="8739823"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1488997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56096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0CD365-3FF3-4019-904F-55DB58D1B06B}"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725614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0CD365-3FF3-4019-904F-55DB58D1B06B}" type="datetimeFigureOut">
              <a:rPr lang="en-GB" smtClean="0"/>
              <a:t>10/09/2024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164228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0CD365-3FF3-4019-904F-55DB58D1B06B}"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132749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CD365-3FF3-4019-904F-55DB58D1B06B}" type="datetimeFigureOut">
              <a:rPr lang="en-GB" smtClean="0"/>
              <a:t>10/09/2024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843958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711199" y="533400"/>
            <a:ext cx="5918340"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CD365-3FF3-4019-904F-55DB58D1B06B}"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26169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DEFA5-A417-4A87-A798-88DCDCE8AB3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A3DAFF1-B5C5-4EF5-8F5A-6E0798FF19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D2492F-6FC1-48BE-AA61-9B57CC08F018}"/>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5" name="Footer Placeholder 4">
            <a:extLst>
              <a:ext uri="{FF2B5EF4-FFF2-40B4-BE49-F238E27FC236}">
                <a16:creationId xmlns:a16="http://schemas.microsoft.com/office/drawing/2014/main" id="{FE72D3FC-2D3E-491C-A12B-3779386A8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5203C2-0382-417A-9A21-3C820BBCB8CD}"/>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3596325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CD365-3FF3-4019-904F-55DB58D1B06B}" type="datetimeFigureOut">
              <a:rPr lang="en-GB" smtClean="0"/>
              <a:t>10/09/2024</a:t>
            </a:fld>
            <a:endParaRPr lang="en-GB"/>
          </a:p>
        </p:txBody>
      </p:sp>
      <p:sp>
        <p:nvSpPr>
          <p:cNvPr id="6" name="Footer Placeholder 5"/>
          <p:cNvSpPr>
            <a:spLocks noGrp="1"/>
          </p:cNvSpPr>
          <p:nvPr>
            <p:ph type="ftr" sz="quarter" idx="11"/>
          </p:nvPr>
        </p:nvSpPr>
        <p:spPr>
          <a:xfrm>
            <a:off x="711200" y="6172201"/>
            <a:ext cx="7748965" cy="365125"/>
          </a:xfrm>
        </p:spPr>
        <p:txBody>
          <a:bodyPr/>
          <a:lstStyle/>
          <a:p>
            <a:endParaRPr lang="en-GB"/>
          </a:p>
        </p:txBody>
      </p:sp>
      <p:sp>
        <p:nvSpPr>
          <p:cNvPr id="7" name="Slide Number Placeholder 6"/>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524983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D0CD365-3FF3-4019-904F-55DB58D1B06B}"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638929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15308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711" y="533400"/>
            <a:ext cx="9146383"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22401" y="3429000"/>
            <a:ext cx="8536623"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711201" y="4301070"/>
            <a:ext cx="8509815"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60055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42487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712" y="533400"/>
            <a:ext cx="9146381"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711201" y="3886200"/>
            <a:ext cx="8509815"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9003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711201" y="3928534"/>
            <a:ext cx="8509815"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100862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712992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018363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0CD365-3FF3-4019-904F-55DB58D1B06B}"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
        <p:nvSpPr>
          <p:cNvPr id="25" name="Title Placeholder 1"/>
          <p:cNvSpPr>
            <a:spLocks noGrp="1"/>
          </p:cNvSpPr>
          <p:nvPr>
            <p:ph type="title"/>
          </p:nvPr>
        </p:nvSpPr>
        <p:spPr>
          <a:xfrm>
            <a:off x="368300" y="228601"/>
            <a:ext cx="1145540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365760" y="1298448"/>
            <a:ext cx="1146048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987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9505-08A1-4E1F-9552-162240BEAF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E8D764F-2AB2-41F4-867D-1684398414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EF5FEE9-A085-43F6-8EB7-7999BB278E0F}"/>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5" name="Footer Placeholder 4">
            <a:extLst>
              <a:ext uri="{FF2B5EF4-FFF2-40B4-BE49-F238E27FC236}">
                <a16:creationId xmlns:a16="http://schemas.microsoft.com/office/drawing/2014/main" id="{AFC5A216-6C89-4E64-A10B-AA6C0D9188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39641C-CB73-4248-8791-6EED83AEF6E0}"/>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4023609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0CD365-3FF3-4019-904F-55DB58D1B06B}" type="datetimeFigureOut">
              <a:rPr lang="en-GB" smtClean="0"/>
              <a:t>10/09/2024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1C313C-ECD0-4505-89B8-DB97D5C19087}" type="slidenum">
              <a:rPr lang="en-GB" smtClean="0"/>
              <a:t>‹#›</a:t>
            </a:fld>
            <a:endParaRPr lang="en-GB"/>
          </a:p>
        </p:txBody>
      </p:sp>
      <p:sp>
        <p:nvSpPr>
          <p:cNvPr id="12" name="Title Placeholder 1"/>
          <p:cNvSpPr>
            <a:spLocks noGrp="1"/>
          </p:cNvSpPr>
          <p:nvPr>
            <p:ph type="title"/>
          </p:nvPr>
        </p:nvSpPr>
        <p:spPr>
          <a:xfrm>
            <a:off x="368300" y="228601"/>
            <a:ext cx="1145540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368300" y="1810512"/>
            <a:ext cx="566928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6154420" y="1810512"/>
            <a:ext cx="566928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368300" y="1298449"/>
            <a:ext cx="566420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6154420" y="1298449"/>
            <a:ext cx="566420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488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EC9F-8E68-4890-8964-20770DE3D5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C5F03D0-B1E5-4009-959B-ABA1897089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B2FC967-5DBE-47A8-ACEE-ADB06E0958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74EB235-BE1B-4BFD-97E8-8C43C373C982}"/>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6" name="Footer Placeholder 5">
            <a:extLst>
              <a:ext uri="{FF2B5EF4-FFF2-40B4-BE49-F238E27FC236}">
                <a16:creationId xmlns:a16="http://schemas.microsoft.com/office/drawing/2014/main" id="{FC628122-40E3-4C77-A5E5-3A64BB63E8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B1F55-69FE-4368-880C-6858CBC7FF2B}"/>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3197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452B-926A-4C17-88BA-A76D7404800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7E95FF2-60BA-417D-A5AD-59345C004C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4C32324-CDA0-4CC6-8541-A017AB9074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0021990-E6D6-4D03-960E-E6C20703C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446A41-1751-42C0-BD87-AEF33B7B31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655A137-1413-4D02-9920-78DB95B8595D}"/>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8" name="Footer Placeholder 7">
            <a:extLst>
              <a:ext uri="{FF2B5EF4-FFF2-40B4-BE49-F238E27FC236}">
                <a16:creationId xmlns:a16="http://schemas.microsoft.com/office/drawing/2014/main" id="{AB534BA0-B20C-44C5-9255-B092ED0095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388315-3DCF-4A2E-8853-D58BA34C6F15}"/>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366094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4D4C-97F6-4AC7-8FAA-5EF21DA461A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9492347-5F6D-41AA-826F-C740B76FB54E}"/>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4" name="Footer Placeholder 3">
            <a:extLst>
              <a:ext uri="{FF2B5EF4-FFF2-40B4-BE49-F238E27FC236}">
                <a16:creationId xmlns:a16="http://schemas.microsoft.com/office/drawing/2014/main" id="{9BF37054-4082-4FA7-B63B-B54A44CB96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3D84A-0B2B-428B-8B35-7162557F98B0}"/>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255055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2BB61E-EF6B-4356-AE4C-8B0049F44A7F}"/>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3" name="Footer Placeholder 2">
            <a:extLst>
              <a:ext uri="{FF2B5EF4-FFF2-40B4-BE49-F238E27FC236}">
                <a16:creationId xmlns:a16="http://schemas.microsoft.com/office/drawing/2014/main" id="{67339F37-9393-4694-A7C7-7E552194A8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9CB7E1-3508-4120-AEE8-39971E18EC96}"/>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151875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EF71-98B1-4C14-82C9-D50C396423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4629AB0-4DE2-4E10-B765-1B551AA2E5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BFBE3-5F98-464C-A2B8-C6B059BFD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232570-5162-45FE-BEF7-903773ABE243}"/>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6" name="Footer Placeholder 5">
            <a:extLst>
              <a:ext uri="{FF2B5EF4-FFF2-40B4-BE49-F238E27FC236}">
                <a16:creationId xmlns:a16="http://schemas.microsoft.com/office/drawing/2014/main" id="{CCA03461-4927-409B-938F-BB423056ED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E12E50-C417-4C4C-B3BF-D02FEEA02411}"/>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360913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CBCE3-7B8D-4595-9413-E48A5A8B39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2AE7B6D-E406-4355-B01B-FB028F9FF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95BD17-54DB-445B-808B-4B19E0E43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DDDCA6-A781-4473-940B-8922FC804F32}"/>
              </a:ext>
            </a:extLst>
          </p:cNvPr>
          <p:cNvSpPr>
            <a:spLocks noGrp="1"/>
          </p:cNvSpPr>
          <p:nvPr>
            <p:ph type="dt" sz="half" idx="10"/>
          </p:nvPr>
        </p:nvSpPr>
        <p:spPr/>
        <p:txBody>
          <a:bodyPr/>
          <a:lstStyle/>
          <a:p>
            <a:fld id="{19D4BBE2-83D4-4FE8-BB10-D8523950791D}" type="datetimeFigureOut">
              <a:rPr lang="en-GB" smtClean="0"/>
              <a:t>10/09/2024</a:t>
            </a:fld>
            <a:endParaRPr lang="en-GB"/>
          </a:p>
        </p:txBody>
      </p:sp>
      <p:sp>
        <p:nvSpPr>
          <p:cNvPr id="6" name="Footer Placeholder 5">
            <a:extLst>
              <a:ext uri="{FF2B5EF4-FFF2-40B4-BE49-F238E27FC236}">
                <a16:creationId xmlns:a16="http://schemas.microsoft.com/office/drawing/2014/main" id="{49E8F627-D8C6-44D5-8481-AC58063019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0FE42-1E8E-4198-828D-E106A06D29C6}"/>
              </a:ext>
            </a:extLst>
          </p:cNvPr>
          <p:cNvSpPr>
            <a:spLocks noGrp="1"/>
          </p:cNvSpPr>
          <p:nvPr>
            <p:ph type="sldNum" sz="quarter" idx="12"/>
          </p:nvPr>
        </p:nvSpPr>
        <p:spPr/>
        <p:txBody>
          <a:bodyPr/>
          <a:lstStyle/>
          <a:p>
            <a:fld id="{E2AEF355-5F8C-482F-89B6-2EF1BF785DFC}" type="slidenum">
              <a:rPr lang="en-GB" smtClean="0"/>
              <a:t>‹#›</a:t>
            </a:fld>
            <a:endParaRPr lang="en-GB"/>
          </a:p>
        </p:txBody>
      </p:sp>
    </p:spTree>
    <p:extLst>
      <p:ext uri="{BB962C8B-B14F-4D97-AF65-F5344CB8AC3E}">
        <p14:creationId xmlns:p14="http://schemas.microsoft.com/office/powerpoint/2010/main" val="340682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6C7F5-6913-4286-9D98-F67F6797C3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CCAEE60-E6ED-48E0-9579-9215461CA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D929153-54A0-42C8-BC8C-1914A9336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4BBE2-83D4-4FE8-BB10-D8523950791D}" type="datetimeFigureOut">
              <a:rPr lang="en-GB" smtClean="0"/>
              <a:t>10/09/2024</a:t>
            </a:fld>
            <a:endParaRPr lang="en-GB"/>
          </a:p>
        </p:txBody>
      </p:sp>
      <p:sp>
        <p:nvSpPr>
          <p:cNvPr id="5" name="Footer Placeholder 4">
            <a:extLst>
              <a:ext uri="{FF2B5EF4-FFF2-40B4-BE49-F238E27FC236}">
                <a16:creationId xmlns:a16="http://schemas.microsoft.com/office/drawing/2014/main" id="{5E1D26AA-6CA9-445B-9B3F-D096A07B0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8A020E-4D64-4F7D-B1D0-D0B946C84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EF355-5F8C-482F-89B6-2EF1BF785DFC}" type="slidenum">
              <a:rPr lang="en-GB" smtClean="0"/>
              <a:t>‹#›</a:t>
            </a:fld>
            <a:endParaRPr lang="en-GB"/>
          </a:p>
        </p:txBody>
      </p:sp>
    </p:spTree>
    <p:extLst>
      <p:ext uri="{BB962C8B-B14F-4D97-AF65-F5344CB8AC3E}">
        <p14:creationId xmlns:p14="http://schemas.microsoft.com/office/powerpoint/2010/main" val="357873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3894668"/>
            <a:ext cx="3293941"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4495800"/>
            <a:ext cx="8739823"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11201" y="533401"/>
            <a:ext cx="8739823"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994" y="6172204"/>
            <a:ext cx="16006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0CD365-3FF3-4019-904F-55DB58D1B06B}" type="datetimeFigureOut">
              <a:rPr lang="en-GB" smtClean="0"/>
              <a:t>10/09/2024</a:t>
            </a:fld>
            <a:endParaRPr lang="en-GB"/>
          </a:p>
        </p:txBody>
      </p:sp>
      <p:sp>
        <p:nvSpPr>
          <p:cNvPr id="5" name="Footer Placeholder 4"/>
          <p:cNvSpPr>
            <a:spLocks noGrp="1"/>
          </p:cNvSpPr>
          <p:nvPr>
            <p:ph type="ftr" sz="quarter" idx="3"/>
          </p:nvPr>
        </p:nvSpPr>
        <p:spPr>
          <a:xfrm>
            <a:off x="711200" y="6172201"/>
            <a:ext cx="774896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5902" y="5578479"/>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3D1C313C-ECD0-4505-89B8-DB97D5C19087}" type="slidenum">
              <a:rPr lang="en-GB" smtClean="0"/>
              <a:t>‹#›</a:t>
            </a:fld>
            <a:endParaRPr lang="en-GB"/>
          </a:p>
        </p:txBody>
      </p:sp>
    </p:spTree>
    <p:extLst>
      <p:ext uri="{BB962C8B-B14F-4D97-AF65-F5344CB8AC3E}">
        <p14:creationId xmlns:p14="http://schemas.microsoft.com/office/powerpoint/2010/main" val="13439138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nonpopham.co.uk/curriculum/our-class-pages-and-curriculum-planning/year-3/" TargetMode="External"/><Relationship Id="rId2" Type="http://schemas.openxmlformats.org/officeDocument/2006/relationships/hyperlink" Target="mailto:year3@cpa.dsat.education" TargetMode="External"/><Relationship Id="rId1" Type="http://schemas.openxmlformats.org/officeDocument/2006/relationships/slideLayout" Target="../slideLayouts/slideLayout2.xml"/><Relationship Id="rId5" Type="http://schemas.openxmlformats.org/officeDocument/2006/relationships/image" Target="../media/image2.jfi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rchfield Community Primary School - Year 3">
            <a:extLst>
              <a:ext uri="{FF2B5EF4-FFF2-40B4-BE49-F238E27FC236}">
                <a16:creationId xmlns:a16="http://schemas.microsoft.com/office/drawing/2014/main" id="{88C03D3D-44C6-4AFD-B935-85CD85B98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924" y="117660"/>
            <a:ext cx="6782151" cy="36901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for a school&#10;&#10;Description automatically generated">
            <a:extLst>
              <a:ext uri="{FF2B5EF4-FFF2-40B4-BE49-F238E27FC236}">
                <a16:creationId xmlns:a16="http://schemas.microsoft.com/office/drawing/2014/main" id="{22B09392-D97D-4B70-9C70-54D02038B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670" y="3949825"/>
            <a:ext cx="2101334" cy="2908175"/>
          </a:xfrm>
          <a:prstGeom prst="rect">
            <a:avLst/>
          </a:prstGeom>
        </p:spPr>
      </p:pic>
    </p:spTree>
    <p:extLst>
      <p:ext uri="{BB962C8B-B14F-4D97-AF65-F5344CB8AC3E}">
        <p14:creationId xmlns:p14="http://schemas.microsoft.com/office/powerpoint/2010/main" val="337896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CE06-C16C-4EA2-B848-2B325F528431}"/>
              </a:ext>
            </a:extLst>
          </p:cNvPr>
          <p:cNvSpPr>
            <a:spLocks noGrp="1"/>
          </p:cNvSpPr>
          <p:nvPr>
            <p:ph type="title"/>
          </p:nvPr>
        </p:nvSpPr>
        <p:spPr>
          <a:xfrm>
            <a:off x="269240" y="141605"/>
            <a:ext cx="10515600" cy="681355"/>
          </a:xfrm>
        </p:spPr>
        <p:txBody>
          <a:bodyPr>
            <a:normAutofit fontScale="90000"/>
          </a:bodyPr>
          <a:lstStyle/>
          <a:p>
            <a:r>
              <a:rPr lang="en-GB" b="1" u="sng" dirty="0"/>
              <a:t>School Experiences/Visits</a:t>
            </a:r>
          </a:p>
        </p:txBody>
      </p:sp>
      <p:sp>
        <p:nvSpPr>
          <p:cNvPr id="3" name="Content Placeholder 2">
            <a:extLst>
              <a:ext uri="{FF2B5EF4-FFF2-40B4-BE49-F238E27FC236}">
                <a16:creationId xmlns:a16="http://schemas.microsoft.com/office/drawing/2014/main" id="{13D21F70-35EA-4EAD-B00A-408F4E7E5EAB}"/>
              </a:ext>
            </a:extLst>
          </p:cNvPr>
          <p:cNvSpPr>
            <a:spLocks noGrp="1"/>
          </p:cNvSpPr>
          <p:nvPr>
            <p:ph idx="1"/>
          </p:nvPr>
        </p:nvSpPr>
        <p:spPr>
          <a:xfrm>
            <a:off x="1132840" y="822960"/>
            <a:ext cx="10515600" cy="4351338"/>
          </a:xfrm>
        </p:spPr>
        <p:txBody>
          <a:bodyPr/>
          <a:lstStyle/>
          <a:p>
            <a:pPr marL="0" indent="0">
              <a:buNone/>
            </a:pPr>
            <a:r>
              <a:rPr lang="en-GB" dirty="0"/>
              <a:t>We are currently in the process of arranging a visit from a to Murton Park when we begin our Romans history topic in the Spring term (January). </a:t>
            </a:r>
          </a:p>
          <a:p>
            <a:pPr marL="0" indent="0">
              <a:buNone/>
            </a:pPr>
            <a:endParaRPr lang="en-GB" dirty="0"/>
          </a:p>
          <a:p>
            <a:pPr marL="0" indent="0">
              <a:buNone/>
            </a:pPr>
            <a:r>
              <a:rPr lang="en-GB" dirty="0"/>
              <a:t>The children will spend a full day immersing themselves in the Roman times to learn about Life in the Roman Army. They will be able to dress up, look at replica artefacts and carry out craft activities.</a:t>
            </a:r>
          </a:p>
          <a:p>
            <a:pPr marL="0" indent="0">
              <a:buNone/>
            </a:pPr>
            <a:endParaRPr lang="en-GB" dirty="0"/>
          </a:p>
          <a:p>
            <a:pPr marL="0" indent="0">
              <a:buNone/>
            </a:pPr>
            <a:r>
              <a:rPr lang="en-GB" dirty="0"/>
              <a:t>You will receive further information about this in due course.</a:t>
            </a:r>
          </a:p>
        </p:txBody>
      </p:sp>
      <p:pic>
        <p:nvPicPr>
          <p:cNvPr id="5" name="Picture 4">
            <a:extLst>
              <a:ext uri="{FF2B5EF4-FFF2-40B4-BE49-F238E27FC236}">
                <a16:creationId xmlns:a16="http://schemas.microsoft.com/office/drawing/2014/main" id="{3D7F8913-6382-4214-918E-E42E20CE50B8}"/>
              </a:ext>
            </a:extLst>
          </p:cNvPr>
          <p:cNvPicPr>
            <a:picLocks noChangeAspect="1"/>
          </p:cNvPicPr>
          <p:nvPr/>
        </p:nvPicPr>
        <p:blipFill>
          <a:blip r:embed="rId2"/>
          <a:stretch>
            <a:fillRect/>
          </a:stretch>
        </p:blipFill>
        <p:spPr>
          <a:xfrm>
            <a:off x="3495040" y="4869760"/>
            <a:ext cx="5201920" cy="1988240"/>
          </a:xfrm>
          <a:prstGeom prst="rect">
            <a:avLst/>
          </a:prstGeom>
        </p:spPr>
      </p:pic>
    </p:spTree>
    <p:extLst>
      <p:ext uri="{BB962C8B-B14F-4D97-AF65-F5344CB8AC3E}">
        <p14:creationId xmlns:p14="http://schemas.microsoft.com/office/powerpoint/2010/main" val="404869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2EC1-A62F-4A15-9CCF-DCBCFA5DC52C}"/>
              </a:ext>
            </a:extLst>
          </p:cNvPr>
          <p:cNvSpPr>
            <a:spLocks noGrp="1"/>
          </p:cNvSpPr>
          <p:nvPr>
            <p:ph type="title"/>
          </p:nvPr>
        </p:nvSpPr>
        <p:spPr/>
        <p:txBody>
          <a:bodyPr/>
          <a:lstStyle/>
          <a:p>
            <a:r>
              <a:rPr lang="en-GB" b="1" u="sng" dirty="0"/>
              <a:t>PE</a:t>
            </a:r>
          </a:p>
        </p:txBody>
      </p:sp>
      <p:sp>
        <p:nvSpPr>
          <p:cNvPr id="3" name="Content Placeholder 2">
            <a:extLst>
              <a:ext uri="{FF2B5EF4-FFF2-40B4-BE49-F238E27FC236}">
                <a16:creationId xmlns:a16="http://schemas.microsoft.com/office/drawing/2014/main" id="{FE64D0FA-5E52-46AA-819C-27249B2D3D9C}"/>
              </a:ext>
            </a:extLst>
          </p:cNvPr>
          <p:cNvSpPr>
            <a:spLocks noGrp="1"/>
          </p:cNvSpPr>
          <p:nvPr>
            <p:ph idx="1"/>
          </p:nvPr>
        </p:nvSpPr>
        <p:spPr>
          <a:xfrm>
            <a:off x="452120" y="1690688"/>
            <a:ext cx="11516360" cy="5167312"/>
          </a:xfrm>
        </p:spPr>
        <p:txBody>
          <a:bodyPr>
            <a:normAutofit fontScale="92500" lnSpcReduction="10000"/>
          </a:bodyPr>
          <a:lstStyle/>
          <a:p>
            <a:pPr marL="0" indent="0">
              <a:buNone/>
            </a:pPr>
            <a:r>
              <a:rPr lang="en-GB" dirty="0"/>
              <a:t>Year 3’s PE is on a Tuesday morning.</a:t>
            </a:r>
          </a:p>
          <a:p>
            <a:r>
              <a:rPr lang="en-GB" u="sng" dirty="0"/>
              <a:t>Indoors PE kit</a:t>
            </a:r>
            <a:br>
              <a:rPr lang="en-GB" dirty="0"/>
            </a:br>
            <a:r>
              <a:rPr lang="en-GB" dirty="0"/>
              <a:t>Navy/Black shorts</a:t>
            </a:r>
            <a:br>
              <a:rPr lang="en-GB" dirty="0"/>
            </a:br>
            <a:r>
              <a:rPr lang="en-GB" dirty="0"/>
              <a:t>White polo shirt or t-shirt (N.B. This should be a different polo shirt to any worn as part of the school uniform)</a:t>
            </a:r>
          </a:p>
          <a:p>
            <a:r>
              <a:rPr lang="en-GB" dirty="0"/>
              <a:t>(for gymnastics, a black leotard may also be worn).</a:t>
            </a:r>
          </a:p>
          <a:p>
            <a:r>
              <a:rPr lang="en-GB" u="sng" dirty="0"/>
              <a:t>Outdoors PE kit</a:t>
            </a:r>
            <a:br>
              <a:rPr lang="en-GB" dirty="0"/>
            </a:br>
            <a:r>
              <a:rPr lang="en-GB" dirty="0"/>
              <a:t>Tracksuits will be allowed for outdoor games in cold weather; these should not be in team colours/fashion brands.</a:t>
            </a:r>
          </a:p>
          <a:p>
            <a:r>
              <a:rPr lang="en-GB" dirty="0"/>
              <a:t>Trainers should be worn which are robust, sturdy and intended for exercise and not fashion. We also have a short additional session on a Thursday to practice skills taught from the main lesson. Please could children either keep their trainers in school all week or bring them for this day as suitable footwear needs to be worn for safety reasons.</a:t>
            </a:r>
          </a:p>
          <a:p>
            <a:pPr marL="0" indent="0">
              <a:buNone/>
            </a:pPr>
            <a:endParaRPr lang="en-GB" dirty="0"/>
          </a:p>
          <a:p>
            <a:pPr marL="0" indent="0">
              <a:buNone/>
            </a:pPr>
            <a:endParaRPr lang="en-GB" dirty="0"/>
          </a:p>
          <a:p>
            <a:pPr marL="0" indent="0">
              <a:buNone/>
            </a:pPr>
            <a:endParaRPr lang="en-GB" dirty="0"/>
          </a:p>
        </p:txBody>
      </p:sp>
      <p:pic>
        <p:nvPicPr>
          <p:cNvPr id="6148" name="Picture 4" descr="PRIMARY TWO PHYSICAL EDUCATION">
            <a:extLst>
              <a:ext uri="{FF2B5EF4-FFF2-40B4-BE49-F238E27FC236}">
                <a16:creationId xmlns:a16="http://schemas.microsoft.com/office/drawing/2014/main" id="{6B8DCA66-AECD-41E6-A235-8C33DC70D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83" y="107104"/>
            <a:ext cx="3644348" cy="254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36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7767-A8E8-4BF4-91C2-19E90445DFF7}"/>
              </a:ext>
            </a:extLst>
          </p:cNvPr>
          <p:cNvSpPr>
            <a:spLocks noGrp="1"/>
          </p:cNvSpPr>
          <p:nvPr>
            <p:ph type="title"/>
          </p:nvPr>
        </p:nvSpPr>
        <p:spPr>
          <a:xfrm>
            <a:off x="1199457" y="140472"/>
            <a:ext cx="6447501" cy="810126"/>
          </a:xfrm>
        </p:spPr>
        <p:txBody>
          <a:bodyPr>
            <a:normAutofit/>
          </a:bodyPr>
          <a:lstStyle/>
          <a:p>
            <a:pPr algn="ctr"/>
            <a:r>
              <a:rPr lang="en-GB" sz="4400" dirty="0">
                <a:solidFill>
                  <a:schemeClr val="bg1"/>
                </a:solidFill>
                <a:latin typeface="Twinkl Cursive Looped" panose="02000000000000000000" pitchFamily="2" charset="0"/>
              </a:rPr>
              <a:t>Celebrating work</a:t>
            </a:r>
          </a:p>
        </p:txBody>
      </p:sp>
      <p:sp>
        <p:nvSpPr>
          <p:cNvPr id="4" name="Content Placeholder 3">
            <a:extLst>
              <a:ext uri="{FF2B5EF4-FFF2-40B4-BE49-F238E27FC236}">
                <a16:creationId xmlns:a16="http://schemas.microsoft.com/office/drawing/2014/main" id="{0F88F3A0-4957-4E56-B8AC-BB2145C6486F}"/>
              </a:ext>
            </a:extLst>
          </p:cNvPr>
          <p:cNvSpPr>
            <a:spLocks noGrp="1"/>
          </p:cNvSpPr>
          <p:nvPr>
            <p:ph sz="quarter" idx="13"/>
          </p:nvPr>
        </p:nvSpPr>
        <p:spPr>
          <a:xfrm>
            <a:off x="1966967" y="2088075"/>
            <a:ext cx="3993183" cy="2530030"/>
          </a:xfrm>
        </p:spPr>
        <p:txBody>
          <a:bodyPr>
            <a:noAutofit/>
          </a:bodyPr>
          <a:lstStyle/>
          <a:p>
            <a:pPr>
              <a:buFont typeface="Wingdings" panose="05000000000000000000" pitchFamily="2" charset="2"/>
              <a:buChar char="ü"/>
            </a:pPr>
            <a:r>
              <a:rPr lang="en-GB" dirty="0">
                <a:solidFill>
                  <a:schemeClr val="bg1"/>
                </a:solidFill>
              </a:rPr>
              <a:t>One child is chosen for their efforts in writing each week. </a:t>
            </a:r>
          </a:p>
          <a:p>
            <a:pPr>
              <a:buFont typeface="Wingdings" panose="05000000000000000000" pitchFamily="2" charset="2"/>
              <a:buChar char="ü"/>
            </a:pPr>
            <a:r>
              <a:rPr lang="en-GB" dirty="0">
                <a:solidFill>
                  <a:schemeClr val="bg1"/>
                </a:solidFill>
              </a:rPr>
              <a:t> Work is displayed in the hall for all to read.</a:t>
            </a:r>
          </a:p>
          <a:p>
            <a:pPr>
              <a:buFont typeface="Wingdings" panose="05000000000000000000" pitchFamily="2" charset="2"/>
              <a:buChar char="ü"/>
            </a:pPr>
            <a:r>
              <a:rPr lang="en-GB" dirty="0">
                <a:solidFill>
                  <a:schemeClr val="bg1"/>
                </a:solidFill>
              </a:rPr>
              <a:t>The children are awarded with an age-appropriate reading book of their choice.</a:t>
            </a:r>
          </a:p>
        </p:txBody>
      </p:sp>
      <p:sp>
        <p:nvSpPr>
          <p:cNvPr id="6" name="Content Placeholder 5">
            <a:extLst>
              <a:ext uri="{FF2B5EF4-FFF2-40B4-BE49-F238E27FC236}">
                <a16:creationId xmlns:a16="http://schemas.microsoft.com/office/drawing/2014/main" id="{7FB57EFA-7831-4592-BEF4-AA6EE7EE738A}"/>
              </a:ext>
            </a:extLst>
          </p:cNvPr>
          <p:cNvSpPr>
            <a:spLocks noGrp="1"/>
          </p:cNvSpPr>
          <p:nvPr>
            <p:ph sz="quarter" idx="14"/>
          </p:nvPr>
        </p:nvSpPr>
        <p:spPr>
          <a:xfrm>
            <a:off x="6105128" y="2010332"/>
            <a:ext cx="4345058" cy="4072002"/>
          </a:xfrm>
        </p:spPr>
        <p:txBody>
          <a:bodyPr>
            <a:normAutofit fontScale="92500" lnSpcReduction="10000"/>
          </a:bodyPr>
          <a:lstStyle/>
          <a:p>
            <a:pPr>
              <a:buFont typeface="Wingdings" panose="05000000000000000000" pitchFamily="2" charset="2"/>
              <a:buChar char="ü"/>
            </a:pPr>
            <a:r>
              <a:rPr lang="en-GB" sz="2400" dirty="0">
                <a:solidFill>
                  <a:schemeClr val="bg1"/>
                </a:solidFill>
              </a:rPr>
              <a:t>Two children will be chosen as ‘The Star of the Week’.  This can be for a wide range of reasons such as:</a:t>
            </a:r>
          </a:p>
          <a:p>
            <a:pPr>
              <a:buFont typeface="Wingdings" panose="05000000000000000000" pitchFamily="2" charset="2"/>
              <a:buChar char="ü"/>
            </a:pPr>
            <a:r>
              <a:rPr lang="en-GB" sz="2400" dirty="0">
                <a:solidFill>
                  <a:schemeClr val="bg1"/>
                </a:solidFill>
              </a:rPr>
              <a:t>Having a positive attitude to their learning, resilience, teamwork, following school rules, being a good role model, presentation of work, being a good friend, upholding the school mission statement etc</a:t>
            </a:r>
          </a:p>
        </p:txBody>
      </p:sp>
      <p:sp>
        <p:nvSpPr>
          <p:cNvPr id="3" name="Text Placeholder 2">
            <a:extLst>
              <a:ext uri="{FF2B5EF4-FFF2-40B4-BE49-F238E27FC236}">
                <a16:creationId xmlns:a16="http://schemas.microsoft.com/office/drawing/2014/main" id="{3A1F8A6A-EC23-4D1F-B812-064BB2942A05}"/>
              </a:ext>
            </a:extLst>
          </p:cNvPr>
          <p:cNvSpPr>
            <a:spLocks noGrp="1"/>
          </p:cNvSpPr>
          <p:nvPr>
            <p:ph type="body" sz="half" idx="2"/>
          </p:nvPr>
        </p:nvSpPr>
        <p:spPr>
          <a:xfrm>
            <a:off x="1968827" y="1522625"/>
            <a:ext cx="3139217" cy="576262"/>
          </a:xfrm>
        </p:spPr>
        <p:txBody>
          <a:bodyPr>
            <a:normAutofit/>
          </a:bodyPr>
          <a:lstStyle/>
          <a:p>
            <a:r>
              <a:rPr lang="en-GB" u="sng" dirty="0">
                <a:solidFill>
                  <a:schemeClr val="bg1"/>
                </a:solidFill>
                <a:latin typeface="+mn-lt"/>
              </a:rPr>
              <a:t>Writer of the Month </a:t>
            </a:r>
          </a:p>
        </p:txBody>
      </p:sp>
      <p:sp>
        <p:nvSpPr>
          <p:cNvPr id="5" name="Text Placeholder 4">
            <a:extLst>
              <a:ext uri="{FF2B5EF4-FFF2-40B4-BE49-F238E27FC236}">
                <a16:creationId xmlns:a16="http://schemas.microsoft.com/office/drawing/2014/main" id="{B3DF886C-DF6F-4A83-9039-91F61FD05B7A}"/>
              </a:ext>
            </a:extLst>
          </p:cNvPr>
          <p:cNvSpPr>
            <a:spLocks noGrp="1"/>
          </p:cNvSpPr>
          <p:nvPr>
            <p:ph type="body" sz="half" idx="15"/>
          </p:nvPr>
        </p:nvSpPr>
        <p:spPr>
          <a:xfrm>
            <a:off x="6456040" y="1345994"/>
            <a:ext cx="3994146" cy="576262"/>
          </a:xfrm>
        </p:spPr>
        <p:txBody>
          <a:bodyPr>
            <a:normAutofit/>
          </a:bodyPr>
          <a:lstStyle/>
          <a:p>
            <a:r>
              <a:rPr lang="en-GB" u="sng" dirty="0">
                <a:solidFill>
                  <a:schemeClr val="bg1"/>
                </a:solidFill>
              </a:rPr>
              <a:t>Let Your Light Shine- Thursday</a:t>
            </a:r>
          </a:p>
        </p:txBody>
      </p:sp>
      <p:sp>
        <p:nvSpPr>
          <p:cNvPr id="8" name="TextBox 7">
            <a:extLst>
              <a:ext uri="{FF2B5EF4-FFF2-40B4-BE49-F238E27FC236}">
                <a16:creationId xmlns:a16="http://schemas.microsoft.com/office/drawing/2014/main" id="{89D84DF0-F182-EBD4-31D0-88D74EE8775F}"/>
              </a:ext>
            </a:extLst>
          </p:cNvPr>
          <p:cNvSpPr txBox="1"/>
          <p:nvPr/>
        </p:nvSpPr>
        <p:spPr>
          <a:xfrm>
            <a:off x="1966966" y="4828252"/>
            <a:ext cx="4709160" cy="400110"/>
          </a:xfrm>
          <a:prstGeom prst="rect">
            <a:avLst/>
          </a:prstGeom>
          <a:noFill/>
        </p:spPr>
        <p:txBody>
          <a:bodyPr wrap="square">
            <a:spAutoFit/>
          </a:bodyPr>
          <a:lstStyle/>
          <a:p>
            <a:r>
              <a:rPr lang="en-GB" sz="2000" u="sng" dirty="0">
                <a:solidFill>
                  <a:schemeClr val="bg1"/>
                </a:solidFill>
              </a:rPr>
              <a:t>TT Rockstars</a:t>
            </a:r>
          </a:p>
        </p:txBody>
      </p:sp>
      <p:sp>
        <p:nvSpPr>
          <p:cNvPr id="11" name="Content Placeholder 5">
            <a:extLst>
              <a:ext uri="{FF2B5EF4-FFF2-40B4-BE49-F238E27FC236}">
                <a16:creationId xmlns:a16="http://schemas.microsoft.com/office/drawing/2014/main" id="{437C44E5-4C9B-C61F-DAD6-AE275F99680F}"/>
              </a:ext>
            </a:extLst>
          </p:cNvPr>
          <p:cNvSpPr txBox="1">
            <a:spLocks/>
          </p:cNvSpPr>
          <p:nvPr/>
        </p:nvSpPr>
        <p:spPr>
          <a:xfrm>
            <a:off x="1966966" y="5316438"/>
            <a:ext cx="4345058" cy="1147058"/>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ü"/>
            </a:pPr>
            <a:r>
              <a:rPr lang="en-GB" sz="2400" dirty="0">
                <a:solidFill>
                  <a:schemeClr val="bg1"/>
                </a:solidFill>
              </a:rPr>
              <a:t>Children will receive a certificate when they reach specific goals -  presented to them in Thursday’s assembly.</a:t>
            </a:r>
          </a:p>
        </p:txBody>
      </p:sp>
    </p:spTree>
    <p:extLst>
      <p:ext uri="{BB962C8B-B14F-4D97-AF65-F5344CB8AC3E}">
        <p14:creationId xmlns:p14="http://schemas.microsoft.com/office/powerpoint/2010/main" val="412873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1890125" y="1792357"/>
            <a:ext cx="8591550" cy="608112"/>
          </a:xfrm>
        </p:spPr>
        <p:txBody>
          <a:bodyPr>
            <a:normAutofit fontScale="90000"/>
          </a:bodyPr>
          <a:lstStyle/>
          <a:p>
            <a:pPr algn="ctr"/>
            <a:r>
              <a:rPr lang="en-GB" dirty="0">
                <a:solidFill>
                  <a:schemeClr val="bg1"/>
                </a:solidFill>
              </a:rPr>
              <a:t>Attendance</a:t>
            </a:r>
            <a:br>
              <a:rPr lang="en-GB" dirty="0">
                <a:solidFill>
                  <a:schemeClr val="bg1"/>
                </a:solidFill>
              </a:rPr>
            </a:br>
            <a:br>
              <a:rPr lang="en-GB" dirty="0">
                <a:solidFill>
                  <a:schemeClr val="bg1"/>
                </a:solidFill>
              </a:rPr>
            </a:br>
            <a:r>
              <a:rPr lang="en-GB" dirty="0">
                <a:solidFill>
                  <a:schemeClr val="bg1"/>
                </a:solidFill>
              </a:rPr>
              <a:t>Year 3 will receive an extra break time this week for 100% class attendance during the first week of this half term!</a:t>
            </a:r>
          </a:p>
        </p:txBody>
      </p:sp>
      <p:pic>
        <p:nvPicPr>
          <p:cNvPr id="5" name="Picture 4">
            <a:extLst>
              <a:ext uri="{FF2B5EF4-FFF2-40B4-BE49-F238E27FC236}">
                <a16:creationId xmlns:a16="http://schemas.microsoft.com/office/drawing/2014/main" id="{4EA604BF-F80F-962A-4A7D-2B4C8C6EE9F1}"/>
              </a:ext>
            </a:extLst>
          </p:cNvPr>
          <p:cNvPicPr>
            <a:picLocks noChangeAspect="1"/>
          </p:cNvPicPr>
          <p:nvPr/>
        </p:nvPicPr>
        <p:blipFill rotWithShape="1">
          <a:blip r:embed="rId2"/>
          <a:srcRect b="18363"/>
          <a:stretch/>
        </p:blipFill>
        <p:spPr>
          <a:xfrm>
            <a:off x="1890125" y="2585378"/>
            <a:ext cx="8411749" cy="4044021"/>
          </a:xfrm>
          <a:prstGeom prst="rect">
            <a:avLst/>
          </a:prstGeom>
        </p:spPr>
      </p:pic>
    </p:spTree>
    <p:extLst>
      <p:ext uri="{BB962C8B-B14F-4D97-AF65-F5344CB8AC3E}">
        <p14:creationId xmlns:p14="http://schemas.microsoft.com/office/powerpoint/2010/main" val="174784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9592-B300-4D85-B1E4-232BF0138C8A}"/>
              </a:ext>
            </a:extLst>
          </p:cNvPr>
          <p:cNvSpPr>
            <a:spLocks noGrp="1"/>
          </p:cNvSpPr>
          <p:nvPr>
            <p:ph type="title"/>
          </p:nvPr>
        </p:nvSpPr>
        <p:spPr>
          <a:xfrm>
            <a:off x="838200" y="365125"/>
            <a:ext cx="7421880" cy="1325563"/>
          </a:xfrm>
        </p:spPr>
        <p:txBody>
          <a:bodyPr/>
          <a:lstStyle/>
          <a:p>
            <a:r>
              <a:rPr lang="en-GB" b="1" u="sng" dirty="0"/>
              <a:t>Policies and further information</a:t>
            </a:r>
          </a:p>
        </p:txBody>
      </p:sp>
      <p:sp>
        <p:nvSpPr>
          <p:cNvPr id="3" name="Content Placeholder 2">
            <a:extLst>
              <a:ext uri="{FF2B5EF4-FFF2-40B4-BE49-F238E27FC236}">
                <a16:creationId xmlns:a16="http://schemas.microsoft.com/office/drawing/2014/main" id="{D7B198A6-DC0C-4478-9583-7E4AF949DF39}"/>
              </a:ext>
            </a:extLst>
          </p:cNvPr>
          <p:cNvSpPr>
            <a:spLocks noGrp="1"/>
          </p:cNvSpPr>
          <p:nvPr>
            <p:ph idx="1"/>
          </p:nvPr>
        </p:nvSpPr>
        <p:spPr/>
        <p:txBody>
          <a:bodyPr>
            <a:normAutofit fontScale="92500" lnSpcReduction="20000"/>
          </a:bodyPr>
          <a:lstStyle/>
          <a:p>
            <a:pPr marL="0" indent="0">
              <a:buNone/>
            </a:pPr>
            <a:r>
              <a:rPr lang="en-GB" dirty="0"/>
              <a:t>All of our school policies are available to access online </a:t>
            </a:r>
          </a:p>
          <a:p>
            <a:endParaRPr lang="en-GB" dirty="0"/>
          </a:p>
          <a:p>
            <a:pPr marL="0" indent="0">
              <a:buNone/>
            </a:pPr>
            <a:endParaRPr lang="en-GB" dirty="0"/>
          </a:p>
          <a:p>
            <a:pPr marL="0" indent="0">
              <a:buNone/>
            </a:pPr>
            <a:r>
              <a:rPr lang="en-GB" dirty="0"/>
              <a:t>If you ever have any queries or concerns, please do not hesitate to contact us on the playground or via email at:</a:t>
            </a:r>
          </a:p>
          <a:p>
            <a:pPr marL="0" indent="0">
              <a:buNone/>
            </a:pPr>
            <a:endParaRPr lang="en-GB" dirty="0"/>
          </a:p>
          <a:p>
            <a:pPr marL="0" indent="0">
              <a:buNone/>
            </a:pPr>
            <a:r>
              <a:rPr lang="en-GB" dirty="0">
                <a:hlinkClick r:id="rId2"/>
              </a:rPr>
              <a:t>year3@cpa.dsat.education</a:t>
            </a:r>
            <a:endParaRPr lang="en-GB" dirty="0"/>
          </a:p>
          <a:p>
            <a:pPr marL="0" indent="0">
              <a:buNone/>
            </a:pPr>
            <a:endParaRPr lang="en-GB" dirty="0"/>
          </a:p>
          <a:p>
            <a:pPr marL="0" indent="0">
              <a:buNone/>
            </a:pPr>
            <a:r>
              <a:rPr lang="en-GB" dirty="0"/>
              <a:t>Our Year 3 class page has further information about all of the content we will be covering this year too accessible here:</a:t>
            </a:r>
          </a:p>
          <a:p>
            <a:pPr marL="0" indent="0">
              <a:buNone/>
            </a:pPr>
            <a:r>
              <a:rPr lang="en-GB" dirty="0">
                <a:hlinkClick r:id="rId3"/>
              </a:rPr>
              <a:t>Year 3 - Canon Popham C of E Primary Academy -</a:t>
            </a:r>
            <a:endParaRPr lang="en-GB" dirty="0"/>
          </a:p>
          <a:p>
            <a:endParaRPr lang="en-GB" dirty="0"/>
          </a:p>
        </p:txBody>
      </p:sp>
      <p:pic>
        <p:nvPicPr>
          <p:cNvPr id="5124" name="Picture 4" descr="Contact | Campus France Maroc">
            <a:extLst>
              <a:ext uri="{FF2B5EF4-FFF2-40B4-BE49-F238E27FC236}">
                <a16:creationId xmlns:a16="http://schemas.microsoft.com/office/drawing/2014/main" id="{5E23AFFD-0CA7-4F7A-9A70-82B380A99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080" y="277531"/>
            <a:ext cx="3758882" cy="1413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school&#10;&#10;Description automatically generated">
            <a:extLst>
              <a:ext uri="{FF2B5EF4-FFF2-40B4-BE49-F238E27FC236}">
                <a16:creationId xmlns:a16="http://schemas.microsoft.com/office/drawing/2014/main" id="{396835B2-3330-4BE3-8FE1-8C9C62A45F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14" y="161783"/>
            <a:ext cx="750386" cy="1038508"/>
          </a:xfrm>
          <a:prstGeom prst="rect">
            <a:avLst/>
          </a:prstGeom>
        </p:spPr>
      </p:pic>
    </p:spTree>
    <p:extLst>
      <p:ext uri="{BB962C8B-B14F-4D97-AF65-F5344CB8AC3E}">
        <p14:creationId xmlns:p14="http://schemas.microsoft.com/office/powerpoint/2010/main" val="144176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solidFill>
                  <a:schemeClr val="bg1"/>
                </a:solidFill>
              </a:rPr>
              <a:t>OUR Year 3 team</a:t>
            </a:r>
          </a:p>
        </p:txBody>
      </p:sp>
      <p:sp>
        <p:nvSpPr>
          <p:cNvPr id="3" name="Content Placeholder 2"/>
          <p:cNvSpPr>
            <a:spLocks noGrp="1"/>
          </p:cNvSpPr>
          <p:nvPr>
            <p:ph sz="quarter" idx="13"/>
          </p:nvPr>
        </p:nvSpPr>
        <p:spPr>
          <a:xfrm>
            <a:off x="1800225" y="2276872"/>
            <a:ext cx="8595360" cy="3528392"/>
          </a:xfrm>
        </p:spPr>
        <p:txBody>
          <a:bodyPr>
            <a:normAutofit/>
          </a:bodyPr>
          <a:lstStyle/>
          <a:p>
            <a:pPr marL="0" indent="0">
              <a:buNone/>
            </a:pPr>
            <a:r>
              <a:rPr lang="en-GB" sz="3200" dirty="0">
                <a:solidFill>
                  <a:schemeClr val="bg1"/>
                </a:solidFill>
              </a:rPr>
              <a:t>Mrs Rowe – Year 3 teacher</a:t>
            </a:r>
          </a:p>
          <a:p>
            <a:pPr marL="0" indent="0">
              <a:buNone/>
            </a:pPr>
            <a:r>
              <a:rPr lang="en-GB" sz="3200" dirty="0">
                <a:solidFill>
                  <a:schemeClr val="bg1"/>
                </a:solidFill>
              </a:rPr>
              <a:t>Mrs Jones – Teaching assistant</a:t>
            </a:r>
          </a:p>
          <a:p>
            <a:pPr marL="0" indent="0">
              <a:buNone/>
            </a:pPr>
            <a:r>
              <a:rPr lang="en-GB" sz="3200" dirty="0">
                <a:solidFill>
                  <a:schemeClr val="bg1"/>
                </a:solidFill>
              </a:rPr>
              <a:t>Mrs Ridgeway – Teaching assistant</a:t>
            </a:r>
          </a:p>
          <a:p>
            <a:pPr marL="0" indent="0">
              <a:buNone/>
            </a:pPr>
            <a:endParaRPr lang="en-GB" sz="3200" dirty="0">
              <a:solidFill>
                <a:schemeClr val="tx1"/>
              </a:solidFill>
            </a:endParaRPr>
          </a:p>
        </p:txBody>
      </p:sp>
    </p:spTree>
    <p:extLst>
      <p:ext uri="{BB962C8B-B14F-4D97-AF65-F5344CB8AC3E}">
        <p14:creationId xmlns:p14="http://schemas.microsoft.com/office/powerpoint/2010/main" val="405386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1800225" y="228601"/>
            <a:ext cx="8591550" cy="608112"/>
          </a:xfrm>
        </p:spPr>
        <p:txBody>
          <a:bodyPr/>
          <a:lstStyle/>
          <a:p>
            <a:pPr algn="ctr"/>
            <a:r>
              <a:rPr lang="en-GB" dirty="0">
                <a:solidFill>
                  <a:schemeClr val="bg1"/>
                </a:solidFill>
              </a:rPr>
              <a:t>Year 3 information</a:t>
            </a:r>
          </a:p>
        </p:txBody>
      </p:sp>
      <p:sp>
        <p:nvSpPr>
          <p:cNvPr id="4" name="TextBox 3">
            <a:extLst>
              <a:ext uri="{FF2B5EF4-FFF2-40B4-BE49-F238E27FC236}">
                <a16:creationId xmlns:a16="http://schemas.microsoft.com/office/drawing/2014/main" id="{EFAD6647-1FD6-415D-977E-77C78249A5DC}"/>
              </a:ext>
            </a:extLst>
          </p:cNvPr>
          <p:cNvSpPr txBox="1"/>
          <p:nvPr/>
        </p:nvSpPr>
        <p:spPr>
          <a:xfrm>
            <a:off x="346510" y="836714"/>
            <a:ext cx="11675444" cy="3785652"/>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GB" sz="2000" dirty="0">
                <a:solidFill>
                  <a:schemeClr val="bg1"/>
                </a:solidFill>
              </a:rPr>
              <a:t>Please ensure all uniform and PE kit is named. There is a Uniform Policy on the school website. All children need to be wearing the correct uniform. This includes PE kit. No jewellery should be worn except for stud earrings. Nail polish should not be worn in school. </a:t>
            </a:r>
          </a:p>
          <a:p>
            <a:pPr marL="342900" indent="-342900">
              <a:buClr>
                <a:schemeClr val="accent1"/>
              </a:buClr>
              <a:buFont typeface="Arial" panose="020B0604020202020204" pitchFamily="34" charset="0"/>
              <a:buChar char="•"/>
            </a:pPr>
            <a:endParaRPr lang="en-GB" sz="2000" dirty="0">
              <a:solidFill>
                <a:schemeClr val="bg1"/>
              </a:solidFill>
            </a:endParaRPr>
          </a:p>
          <a:p>
            <a:pPr marL="342900" indent="-342900">
              <a:buClr>
                <a:schemeClr val="accent1"/>
              </a:buClr>
              <a:buFont typeface="Arial" panose="020B0604020202020204" pitchFamily="34" charset="0"/>
              <a:buChar char="•"/>
            </a:pPr>
            <a:r>
              <a:rPr lang="en-GB" sz="2000" dirty="0">
                <a:solidFill>
                  <a:schemeClr val="bg1"/>
                </a:solidFill>
              </a:rPr>
              <a:t>Please ensure lunchboxes, snack boxes and water bottles are all named. </a:t>
            </a:r>
          </a:p>
          <a:p>
            <a:pPr marL="342900" indent="-342900">
              <a:buClr>
                <a:schemeClr val="accent1"/>
              </a:buClr>
              <a:buFont typeface="Arial" panose="020B0604020202020204" pitchFamily="34" charset="0"/>
              <a:buChar char="•"/>
            </a:pPr>
            <a:endParaRPr lang="en-GB" sz="2000" dirty="0">
              <a:solidFill>
                <a:schemeClr val="bg1"/>
              </a:solidFill>
            </a:endParaRPr>
          </a:p>
          <a:p>
            <a:pPr marL="342900" indent="-342900">
              <a:buClr>
                <a:schemeClr val="accent1"/>
              </a:buClr>
              <a:buFont typeface="Arial" panose="020B0604020202020204" pitchFamily="34" charset="0"/>
              <a:buChar char="•"/>
            </a:pPr>
            <a:r>
              <a:rPr lang="en-GB" sz="2000" dirty="0">
                <a:solidFill>
                  <a:schemeClr val="bg1"/>
                </a:solidFill>
              </a:rPr>
              <a:t>Reading books will be changed weekly, on a Thursday. Please write in your child’s reading diary when you listen to them read at home. They should be reading to you at home at least three times a week. If your child reads twenty times in a month, they receive a golden ticket for the school prize draw!</a:t>
            </a:r>
          </a:p>
          <a:p>
            <a:pPr marL="342900" indent="-342900">
              <a:buClr>
                <a:schemeClr val="accent1"/>
              </a:buClr>
              <a:buFont typeface="Arial" panose="020B0604020202020204" pitchFamily="34" charset="0"/>
              <a:buChar char="•"/>
            </a:pPr>
            <a:endParaRPr lang="en-GB" sz="2000" dirty="0">
              <a:solidFill>
                <a:schemeClr val="bg1"/>
              </a:solidFill>
            </a:endParaRPr>
          </a:p>
          <a:p>
            <a:pPr marL="342900" indent="-342900">
              <a:buClr>
                <a:schemeClr val="accent1"/>
              </a:buClr>
              <a:buFont typeface="Arial" panose="020B0604020202020204" pitchFamily="34" charset="0"/>
              <a:buChar char="•"/>
            </a:pPr>
            <a:r>
              <a:rPr lang="en-GB" sz="2000" dirty="0">
                <a:solidFill>
                  <a:schemeClr val="bg1"/>
                </a:solidFill>
              </a:rPr>
              <a:t>Your child will take home 2 books each week – their reading book and a class library book. </a:t>
            </a:r>
          </a:p>
        </p:txBody>
      </p:sp>
      <p:pic>
        <p:nvPicPr>
          <p:cNvPr id="3074" name="Picture 2" descr="main-oxford-owl » Woden Primary School">
            <a:extLst>
              <a:ext uri="{FF2B5EF4-FFF2-40B4-BE49-F238E27FC236}">
                <a16:creationId xmlns:a16="http://schemas.microsoft.com/office/drawing/2014/main" id="{B64DBA2E-9E02-257A-0AC6-AA33559DED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4982" y="5380521"/>
            <a:ext cx="1987261" cy="127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6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7CB2-A2C1-4410-A4B0-F385E25D1DD2}"/>
              </a:ext>
            </a:extLst>
          </p:cNvPr>
          <p:cNvSpPr>
            <a:spLocks noGrp="1"/>
          </p:cNvSpPr>
          <p:nvPr>
            <p:ph type="title"/>
          </p:nvPr>
        </p:nvSpPr>
        <p:spPr/>
        <p:txBody>
          <a:bodyPr>
            <a:normAutofit/>
          </a:bodyPr>
          <a:lstStyle/>
          <a:p>
            <a:pPr algn="ctr"/>
            <a:r>
              <a:rPr lang="en-GB" sz="4400" dirty="0">
                <a:solidFill>
                  <a:schemeClr val="bg1"/>
                </a:solidFill>
                <a:latin typeface="Twinkl Cursive Looped" panose="02000000000000000000" pitchFamily="2" charset="0"/>
              </a:rPr>
              <a:t>OUR SCHOOL VALUES AND RULES</a:t>
            </a:r>
          </a:p>
        </p:txBody>
      </p:sp>
      <p:sp>
        <p:nvSpPr>
          <p:cNvPr id="6" name="Content Placeholder 5">
            <a:extLst>
              <a:ext uri="{FF2B5EF4-FFF2-40B4-BE49-F238E27FC236}">
                <a16:creationId xmlns:a16="http://schemas.microsoft.com/office/drawing/2014/main" id="{E54C446D-A629-4E3E-97BE-47B9C2A1FCFB}"/>
              </a:ext>
            </a:extLst>
          </p:cNvPr>
          <p:cNvSpPr>
            <a:spLocks noGrp="1"/>
          </p:cNvSpPr>
          <p:nvPr>
            <p:ph sz="quarter" idx="13"/>
          </p:nvPr>
        </p:nvSpPr>
        <p:spPr>
          <a:xfrm>
            <a:off x="368300" y="1484785"/>
            <a:ext cx="11455400" cy="1552435"/>
          </a:xfrm>
        </p:spPr>
        <p:txBody>
          <a:bodyPr>
            <a:noAutofit/>
          </a:bodyPr>
          <a:lstStyle/>
          <a:p>
            <a:pPr>
              <a:buClrTx/>
              <a:buFont typeface="Arial" panose="020B0604020202020204" pitchFamily="34" charset="0"/>
              <a:buChar char="•"/>
            </a:pPr>
            <a:r>
              <a:rPr lang="en-GB" b="0" i="0" dirty="0">
                <a:solidFill>
                  <a:schemeClr val="bg1"/>
                </a:solidFill>
                <a:effectLst/>
                <a:latin typeface="Century Gothic" panose="020B0502020202020204" pitchFamily="34" charset="0"/>
              </a:rPr>
              <a:t>Our school has a strong Christian ethos built on our core Gospel values which the children focus upon each half term: </a:t>
            </a:r>
          </a:p>
          <a:p>
            <a:pPr marL="0" indent="0" algn="ctr">
              <a:buNone/>
            </a:pPr>
            <a:r>
              <a:rPr lang="en-GB" b="0" i="0" dirty="0">
                <a:solidFill>
                  <a:schemeClr val="bg1"/>
                </a:solidFill>
                <a:effectLst/>
                <a:latin typeface="Century Gothic" panose="020B0502020202020204" pitchFamily="34" charset="0"/>
              </a:rPr>
              <a:t>Endurance, Forgiveness, Thankfulness, Justice, Hope and Compassion.</a:t>
            </a:r>
          </a:p>
          <a:p>
            <a:pPr marL="0" indent="0">
              <a:buNone/>
            </a:pPr>
            <a:endParaRPr lang="en-GB"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740E0C3D-3891-4CEA-C0EB-6CFB36049986}"/>
              </a:ext>
            </a:extLst>
          </p:cNvPr>
          <p:cNvSpPr txBox="1"/>
          <p:nvPr/>
        </p:nvSpPr>
        <p:spPr>
          <a:xfrm>
            <a:off x="368300" y="3128211"/>
            <a:ext cx="11455400" cy="2523768"/>
          </a:xfrm>
          <a:prstGeom prst="rect">
            <a:avLst/>
          </a:prstGeom>
          <a:noFill/>
        </p:spPr>
        <p:txBody>
          <a:bodyPr wrap="square">
            <a:spAutoFit/>
          </a:bodyPr>
          <a:lstStyle/>
          <a:p>
            <a:pPr marL="342900" indent="-342900">
              <a:buFont typeface="Arial" panose="020B0604020202020204" pitchFamily="34" charset="0"/>
              <a:buChar char="•"/>
            </a:pPr>
            <a:r>
              <a:rPr lang="en-GB" sz="2000" dirty="0">
                <a:solidFill>
                  <a:schemeClr val="bg1"/>
                </a:solidFill>
              </a:rPr>
              <a:t>Our school has three simple rules</a:t>
            </a:r>
            <a:r>
              <a:rPr lang="en-GB" dirty="0">
                <a:solidFill>
                  <a:schemeClr val="bg1"/>
                </a:solidFill>
              </a:rPr>
              <a:t>: </a:t>
            </a:r>
          </a:p>
          <a:p>
            <a:endParaRPr lang="en-GB" dirty="0">
              <a:solidFill>
                <a:schemeClr val="bg1"/>
              </a:solidFill>
            </a:endParaRPr>
          </a:p>
          <a:p>
            <a:pPr algn="ctr"/>
            <a:r>
              <a:rPr lang="en-GB" sz="2400" dirty="0">
                <a:solidFill>
                  <a:schemeClr val="bg1"/>
                </a:solidFill>
              </a:rPr>
              <a:t>Ready, Respectful, Safe</a:t>
            </a:r>
          </a:p>
          <a:p>
            <a:pPr algn="ctr"/>
            <a:endParaRPr lang="en-GB" sz="2400" dirty="0">
              <a:solidFill>
                <a:schemeClr val="bg1"/>
              </a:solidFill>
            </a:endParaRPr>
          </a:p>
          <a:p>
            <a:r>
              <a:rPr lang="en-GB" dirty="0">
                <a:solidFill>
                  <a:schemeClr val="bg1"/>
                </a:solidFill>
              </a:rPr>
              <a:t>All classes have a recognition board in their classroom with our school rules of READY, RESPECTFUL, SAFE. Every week there is a different focus for children to aim for and get their names onto the board. This will show that children have gone OVER and ABOVE in school that week. When they do get their names on the recognition board they will be rewarded with a GOLDEN TICKET. </a:t>
            </a:r>
          </a:p>
        </p:txBody>
      </p:sp>
    </p:spTree>
    <p:extLst>
      <p:ext uri="{BB962C8B-B14F-4D97-AF65-F5344CB8AC3E}">
        <p14:creationId xmlns:p14="http://schemas.microsoft.com/office/powerpoint/2010/main" val="296257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3A27B-0C47-42FE-9A17-DD5092DC9F5C}"/>
              </a:ext>
            </a:extLst>
          </p:cNvPr>
          <p:cNvPicPr>
            <a:picLocks noChangeAspect="1"/>
          </p:cNvPicPr>
          <p:nvPr/>
        </p:nvPicPr>
        <p:blipFill>
          <a:blip r:embed="rId2"/>
          <a:stretch>
            <a:fillRect/>
          </a:stretch>
        </p:blipFill>
        <p:spPr>
          <a:xfrm>
            <a:off x="0" y="0"/>
            <a:ext cx="12192000" cy="6851343"/>
          </a:xfrm>
          <a:prstGeom prst="rect">
            <a:avLst/>
          </a:prstGeom>
        </p:spPr>
      </p:pic>
    </p:spTree>
    <p:extLst>
      <p:ext uri="{BB962C8B-B14F-4D97-AF65-F5344CB8AC3E}">
        <p14:creationId xmlns:p14="http://schemas.microsoft.com/office/powerpoint/2010/main" val="293585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43BE-1453-4ADE-8524-5192FAC2C3C0}"/>
              </a:ext>
            </a:extLst>
          </p:cNvPr>
          <p:cNvSpPr>
            <a:spLocks noGrp="1"/>
          </p:cNvSpPr>
          <p:nvPr>
            <p:ph type="title"/>
          </p:nvPr>
        </p:nvSpPr>
        <p:spPr>
          <a:xfrm>
            <a:off x="259080" y="0"/>
            <a:ext cx="10515600" cy="904875"/>
          </a:xfrm>
        </p:spPr>
        <p:txBody>
          <a:bodyPr/>
          <a:lstStyle/>
          <a:p>
            <a:r>
              <a:rPr lang="en-GB" u="sng" dirty="0"/>
              <a:t>Morning routine </a:t>
            </a:r>
          </a:p>
        </p:txBody>
      </p:sp>
      <p:sp>
        <p:nvSpPr>
          <p:cNvPr id="3" name="Content Placeholder 2">
            <a:extLst>
              <a:ext uri="{FF2B5EF4-FFF2-40B4-BE49-F238E27FC236}">
                <a16:creationId xmlns:a16="http://schemas.microsoft.com/office/drawing/2014/main" id="{76F9B29C-4E5F-430E-A891-B12EDAD47458}"/>
              </a:ext>
            </a:extLst>
          </p:cNvPr>
          <p:cNvSpPr>
            <a:spLocks noGrp="1"/>
          </p:cNvSpPr>
          <p:nvPr>
            <p:ph idx="1"/>
          </p:nvPr>
        </p:nvSpPr>
        <p:spPr>
          <a:xfrm>
            <a:off x="-167640" y="1551304"/>
            <a:ext cx="12359640" cy="5035025"/>
          </a:xfrm>
        </p:spPr>
        <p:txBody>
          <a:bodyPr>
            <a:normAutofit fontScale="77500" lnSpcReduction="20000"/>
          </a:bodyPr>
          <a:lstStyle/>
          <a:p>
            <a:r>
              <a:rPr lang="en-GB" b="1" dirty="0">
                <a:highlight>
                  <a:srgbClr val="FFFF00"/>
                </a:highlight>
              </a:rPr>
              <a:t>Spelling</a:t>
            </a:r>
            <a:r>
              <a:rPr lang="en-GB" dirty="0"/>
              <a:t> activities during registration until 8:55am</a:t>
            </a:r>
          </a:p>
          <a:p>
            <a:pPr marL="0" indent="0">
              <a:buNone/>
            </a:pPr>
            <a:r>
              <a:rPr lang="en-GB" dirty="0"/>
              <a:t> based on a variety of spelling rules and patterns </a:t>
            </a:r>
          </a:p>
          <a:p>
            <a:pPr marL="0" indent="0">
              <a:buNone/>
            </a:pPr>
            <a:endParaRPr lang="en-GB" dirty="0"/>
          </a:p>
          <a:p>
            <a:pPr>
              <a:lnSpc>
                <a:spcPct val="150000"/>
              </a:lnSpc>
            </a:pPr>
            <a:r>
              <a:rPr lang="en-GB" b="1" dirty="0">
                <a:highlight>
                  <a:srgbClr val="FFFF00"/>
                </a:highlight>
              </a:rPr>
              <a:t>Reading</a:t>
            </a:r>
            <a:r>
              <a:rPr lang="en-GB" dirty="0"/>
              <a:t>  alternating weeks of skill based activities and a class focus book unit. During skills based weeks children will focus each day on one of our skills: vocabulary, retrieval, inference, summarise. On the Friday they will be given an unseen text to complete with a range of questions based on the skills previously mentioned; we encourage them to complete these with more independence.</a:t>
            </a:r>
          </a:p>
          <a:p>
            <a:pPr>
              <a:lnSpc>
                <a:spcPct val="150000"/>
              </a:lnSpc>
            </a:pPr>
            <a:r>
              <a:rPr lang="en-GB" dirty="0"/>
              <a:t>During class book based weeks, children will practice a range of reading strategies including echo, choral, paired and independent reads of a text. They will learn to text mark to help them                                          to read with fluency, intonation and expression and they will answer a range of                                  questions in response to the text they have read.</a:t>
            </a:r>
          </a:p>
        </p:txBody>
      </p:sp>
      <p:pic>
        <p:nvPicPr>
          <p:cNvPr id="3074" name="Picture 2" descr="Free Open Book, Download Free Open Book png images, Free ClipArts on  Clipart Library">
            <a:extLst>
              <a:ext uri="{FF2B5EF4-FFF2-40B4-BE49-F238E27FC236}">
                <a16:creationId xmlns:a16="http://schemas.microsoft.com/office/drawing/2014/main" id="{1C407F14-B37E-44E6-8392-4847B1C3C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5548" y="5413347"/>
            <a:ext cx="2756452" cy="14998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 Most Important Spelling Rules of the English Language (You Need to Know)  - YouTube">
            <a:extLst>
              <a:ext uri="{FF2B5EF4-FFF2-40B4-BE49-F238E27FC236}">
                <a16:creationId xmlns:a16="http://schemas.microsoft.com/office/drawing/2014/main" id="{FB68D0D7-2892-49BF-B481-5BFCECBA6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262" y="0"/>
            <a:ext cx="4858738" cy="273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8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6F1A-C488-43A5-B59D-85C39082F297}"/>
              </a:ext>
            </a:extLst>
          </p:cNvPr>
          <p:cNvSpPr>
            <a:spLocks noGrp="1"/>
          </p:cNvSpPr>
          <p:nvPr>
            <p:ph type="title"/>
          </p:nvPr>
        </p:nvSpPr>
        <p:spPr>
          <a:xfrm>
            <a:off x="299185" y="0"/>
            <a:ext cx="10515600" cy="732155"/>
          </a:xfrm>
        </p:spPr>
        <p:txBody>
          <a:bodyPr/>
          <a:lstStyle/>
          <a:p>
            <a:r>
              <a:rPr lang="en-GB" u="sng" dirty="0"/>
              <a:t>Morning routine continued</a:t>
            </a:r>
          </a:p>
        </p:txBody>
      </p:sp>
      <p:sp>
        <p:nvSpPr>
          <p:cNvPr id="3" name="Content Placeholder 2">
            <a:extLst>
              <a:ext uri="{FF2B5EF4-FFF2-40B4-BE49-F238E27FC236}">
                <a16:creationId xmlns:a16="http://schemas.microsoft.com/office/drawing/2014/main" id="{09E83844-5292-46E8-9650-D933B3673930}"/>
              </a:ext>
            </a:extLst>
          </p:cNvPr>
          <p:cNvSpPr>
            <a:spLocks noGrp="1"/>
          </p:cNvSpPr>
          <p:nvPr>
            <p:ph idx="1"/>
          </p:nvPr>
        </p:nvSpPr>
        <p:spPr>
          <a:xfrm>
            <a:off x="299185" y="872724"/>
            <a:ext cx="10515600" cy="4351338"/>
          </a:xfrm>
        </p:spPr>
        <p:txBody>
          <a:bodyPr/>
          <a:lstStyle/>
          <a:p>
            <a:pPr marL="0" indent="0">
              <a:buNone/>
            </a:pPr>
            <a:r>
              <a:rPr lang="en-GB" b="1" dirty="0">
                <a:highlight>
                  <a:srgbClr val="FFFF00"/>
                </a:highlight>
              </a:rPr>
              <a:t>Writing</a:t>
            </a:r>
            <a:r>
              <a:rPr lang="en-GB" dirty="0"/>
              <a:t> – Our current text is based on ‘Seal Surfer’ by Michael Foreman. </a:t>
            </a:r>
          </a:p>
          <a:p>
            <a:pPr marL="0" indent="0">
              <a:buNone/>
            </a:pPr>
            <a:endParaRPr lang="en-GB" dirty="0"/>
          </a:p>
        </p:txBody>
      </p:sp>
      <p:pic>
        <p:nvPicPr>
          <p:cNvPr id="7" name="Picture 6">
            <a:extLst>
              <a:ext uri="{FF2B5EF4-FFF2-40B4-BE49-F238E27FC236}">
                <a16:creationId xmlns:a16="http://schemas.microsoft.com/office/drawing/2014/main" id="{1A04CA76-E001-41C2-8A2A-786DC1596AF4}"/>
              </a:ext>
            </a:extLst>
          </p:cNvPr>
          <p:cNvPicPr>
            <a:picLocks noChangeAspect="1"/>
          </p:cNvPicPr>
          <p:nvPr/>
        </p:nvPicPr>
        <p:blipFill>
          <a:blip r:embed="rId2"/>
          <a:stretch>
            <a:fillRect/>
          </a:stretch>
        </p:blipFill>
        <p:spPr>
          <a:xfrm>
            <a:off x="2019500" y="1446218"/>
            <a:ext cx="6989746" cy="5461033"/>
          </a:xfrm>
          <a:prstGeom prst="rect">
            <a:avLst/>
          </a:prstGeom>
        </p:spPr>
      </p:pic>
      <p:pic>
        <p:nvPicPr>
          <p:cNvPr id="9" name="Picture 8" descr="Seal Surfer by Michael Foreman">
            <a:extLst>
              <a:ext uri="{FF2B5EF4-FFF2-40B4-BE49-F238E27FC236}">
                <a16:creationId xmlns:a16="http://schemas.microsoft.com/office/drawing/2014/main" id="{44FDBA28-578B-4436-93F4-7DF418CECC73}"/>
              </a:ext>
            </a:extLst>
          </p:cNvPr>
          <p:cNvPicPr/>
          <p:nvPr/>
        </p:nvPicPr>
        <p:blipFill rotWithShape="1">
          <a:blip r:embed="rId3">
            <a:extLst>
              <a:ext uri="{28A0092B-C50C-407E-A947-70E740481C1C}">
                <a14:useLocalDpi xmlns:a14="http://schemas.microsoft.com/office/drawing/2010/main" val="0"/>
              </a:ext>
            </a:extLst>
          </a:blip>
          <a:srcRect l="22595" r="22621"/>
          <a:stretch/>
        </p:blipFill>
        <p:spPr bwMode="auto">
          <a:xfrm>
            <a:off x="9392886" y="2531979"/>
            <a:ext cx="2673350" cy="24545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203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A2C6-6A57-47A5-B54A-E109B9E250DA}"/>
              </a:ext>
            </a:extLst>
          </p:cNvPr>
          <p:cNvSpPr>
            <a:spLocks noGrp="1"/>
          </p:cNvSpPr>
          <p:nvPr>
            <p:ph type="title"/>
          </p:nvPr>
        </p:nvSpPr>
        <p:spPr/>
        <p:txBody>
          <a:bodyPr/>
          <a:lstStyle/>
          <a:p>
            <a:r>
              <a:rPr lang="en-GB" u="sng" dirty="0"/>
              <a:t>Morning routine continued</a:t>
            </a:r>
            <a:endParaRPr lang="en-GB" dirty="0"/>
          </a:p>
        </p:txBody>
      </p:sp>
      <p:sp>
        <p:nvSpPr>
          <p:cNvPr id="3" name="Content Placeholder 2">
            <a:extLst>
              <a:ext uri="{FF2B5EF4-FFF2-40B4-BE49-F238E27FC236}">
                <a16:creationId xmlns:a16="http://schemas.microsoft.com/office/drawing/2014/main" id="{734E8181-AE01-489F-A652-53F362A416C4}"/>
              </a:ext>
            </a:extLst>
          </p:cNvPr>
          <p:cNvSpPr>
            <a:spLocks noGrp="1"/>
          </p:cNvSpPr>
          <p:nvPr>
            <p:ph idx="1"/>
          </p:nvPr>
        </p:nvSpPr>
        <p:spPr>
          <a:xfrm>
            <a:off x="838200" y="2141537"/>
            <a:ext cx="10947400" cy="4351338"/>
          </a:xfrm>
        </p:spPr>
        <p:txBody>
          <a:bodyPr>
            <a:normAutofit fontScale="92500"/>
          </a:bodyPr>
          <a:lstStyle/>
          <a:p>
            <a:pPr marL="0" indent="0">
              <a:buNone/>
            </a:pPr>
            <a:r>
              <a:rPr lang="en-GB" b="1" dirty="0">
                <a:highlight>
                  <a:srgbClr val="FFFF00"/>
                </a:highlight>
              </a:rPr>
              <a:t>Maths</a:t>
            </a:r>
            <a:r>
              <a:rPr lang="en-GB" dirty="0"/>
              <a:t> – This half term we are focusing on securing number knowledge such as number bonds, place value and the worth of different digits within a number.</a:t>
            </a:r>
          </a:p>
          <a:p>
            <a:pPr marL="0" indent="0">
              <a:buNone/>
            </a:pPr>
            <a:endParaRPr lang="en-GB" dirty="0"/>
          </a:p>
          <a:p>
            <a:pPr marL="0" indent="0">
              <a:buNone/>
            </a:pPr>
            <a:r>
              <a:rPr lang="en-GB" dirty="0"/>
              <a:t>We are also working on this term’s </a:t>
            </a:r>
            <a:r>
              <a:rPr lang="en-GB" dirty="0">
                <a:highlight>
                  <a:srgbClr val="FF00FF"/>
                </a:highlight>
              </a:rPr>
              <a:t>KIRFs (Key Instant Recall Facts) </a:t>
            </a:r>
            <a:r>
              <a:rPr lang="en-GB" dirty="0"/>
              <a:t>– a copy of these are on our school website on our Year 3 Class Page for you to practise at home with your children. They have also taken a copy home.</a:t>
            </a:r>
          </a:p>
          <a:p>
            <a:pPr marL="0" indent="0">
              <a:buNone/>
            </a:pPr>
            <a:endParaRPr lang="en-GB" dirty="0"/>
          </a:p>
          <a:p>
            <a:pPr marL="0" indent="0">
              <a:buNone/>
            </a:pPr>
            <a:r>
              <a:rPr lang="en-GB" dirty="0"/>
              <a:t>We have also been recapping our Year 2 times tables of 2, 5s and 10s. We have started to learn our </a:t>
            </a:r>
            <a:r>
              <a:rPr lang="en-GB" dirty="0">
                <a:highlight>
                  <a:srgbClr val="FF00FF"/>
                </a:highlight>
              </a:rPr>
              <a:t>3 times tables </a:t>
            </a:r>
            <a:r>
              <a:rPr lang="en-GB" dirty="0"/>
              <a:t>which you could also support your child with at home.</a:t>
            </a:r>
          </a:p>
        </p:txBody>
      </p:sp>
      <p:pic>
        <p:nvPicPr>
          <p:cNvPr id="7" name="Picture 6">
            <a:extLst>
              <a:ext uri="{FF2B5EF4-FFF2-40B4-BE49-F238E27FC236}">
                <a16:creationId xmlns:a16="http://schemas.microsoft.com/office/drawing/2014/main" id="{ADF9DE72-25C6-4F07-8AB9-DAE0A0CF8854}"/>
              </a:ext>
            </a:extLst>
          </p:cNvPr>
          <p:cNvPicPr>
            <a:picLocks noChangeAspect="1"/>
          </p:cNvPicPr>
          <p:nvPr/>
        </p:nvPicPr>
        <p:blipFill>
          <a:blip r:embed="rId2"/>
          <a:stretch>
            <a:fillRect/>
          </a:stretch>
        </p:blipFill>
        <p:spPr>
          <a:xfrm>
            <a:off x="10047094" y="0"/>
            <a:ext cx="2144906" cy="2118426"/>
          </a:xfrm>
          <a:prstGeom prst="rect">
            <a:avLst/>
          </a:prstGeom>
        </p:spPr>
      </p:pic>
    </p:spTree>
    <p:extLst>
      <p:ext uri="{BB962C8B-B14F-4D97-AF65-F5344CB8AC3E}">
        <p14:creationId xmlns:p14="http://schemas.microsoft.com/office/powerpoint/2010/main" val="135178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44D3-48AC-4C9D-8AE3-FBF8E78BBE32}"/>
              </a:ext>
            </a:extLst>
          </p:cNvPr>
          <p:cNvSpPr>
            <a:spLocks noGrp="1"/>
          </p:cNvSpPr>
          <p:nvPr>
            <p:ph type="title"/>
          </p:nvPr>
        </p:nvSpPr>
        <p:spPr/>
        <p:txBody>
          <a:bodyPr/>
          <a:lstStyle/>
          <a:p>
            <a:r>
              <a:rPr lang="en-GB" b="1" dirty="0"/>
              <a:t>History / Geography</a:t>
            </a:r>
          </a:p>
        </p:txBody>
      </p:sp>
      <p:sp>
        <p:nvSpPr>
          <p:cNvPr id="3" name="Content Placeholder 2">
            <a:extLst>
              <a:ext uri="{FF2B5EF4-FFF2-40B4-BE49-F238E27FC236}">
                <a16:creationId xmlns:a16="http://schemas.microsoft.com/office/drawing/2014/main" id="{2332CD1E-C978-4B9B-ABD3-2E5F1D016A24}"/>
              </a:ext>
            </a:extLst>
          </p:cNvPr>
          <p:cNvSpPr>
            <a:spLocks noGrp="1"/>
          </p:cNvSpPr>
          <p:nvPr>
            <p:ph idx="1"/>
          </p:nvPr>
        </p:nvSpPr>
        <p:spPr>
          <a:xfrm>
            <a:off x="838200" y="1825625"/>
            <a:ext cx="7757160" cy="4351338"/>
          </a:xfrm>
        </p:spPr>
        <p:txBody>
          <a:bodyPr/>
          <a:lstStyle/>
          <a:p>
            <a:pPr marL="0" indent="0">
              <a:buNone/>
            </a:pPr>
            <a:r>
              <a:rPr lang="en-GB" dirty="0"/>
              <a:t>In Year 3, pupils will be learning about the following:</a:t>
            </a:r>
          </a:p>
          <a:p>
            <a:pPr marL="0" indent="0">
              <a:buNone/>
            </a:pPr>
            <a:endParaRPr lang="en-GB" dirty="0"/>
          </a:p>
          <a:p>
            <a:pPr marL="0" indent="0">
              <a:buNone/>
            </a:pPr>
            <a:r>
              <a:rPr lang="en-GB" b="1" u="sng" dirty="0">
                <a:highlight>
                  <a:srgbClr val="FFFF00"/>
                </a:highlight>
              </a:rPr>
              <a:t>History</a:t>
            </a:r>
          </a:p>
          <a:p>
            <a:pPr marL="0" indent="0">
              <a:buNone/>
            </a:pPr>
            <a:r>
              <a:rPr lang="en-GB" dirty="0"/>
              <a:t>The Stone Age and The Romans</a:t>
            </a:r>
          </a:p>
          <a:p>
            <a:pPr marL="0" indent="0">
              <a:buNone/>
            </a:pPr>
            <a:endParaRPr lang="en-GB" b="1" dirty="0">
              <a:highlight>
                <a:srgbClr val="FFFF00"/>
              </a:highlight>
            </a:endParaRPr>
          </a:p>
          <a:p>
            <a:pPr marL="0" indent="0">
              <a:buNone/>
            </a:pPr>
            <a:r>
              <a:rPr lang="en-GB" b="1" u="sng" dirty="0">
                <a:highlight>
                  <a:srgbClr val="FFFF00"/>
                </a:highlight>
              </a:rPr>
              <a:t>Geography</a:t>
            </a:r>
          </a:p>
          <a:p>
            <a:pPr marL="0" indent="0">
              <a:buNone/>
            </a:pPr>
            <a:r>
              <a:rPr lang="en-GB" dirty="0"/>
              <a:t>Map skills, Biomes and Villages and Cities</a:t>
            </a:r>
          </a:p>
        </p:txBody>
      </p:sp>
      <p:sp>
        <p:nvSpPr>
          <p:cNvPr id="4" name="AutoShape 4" descr="Rome - History for kids">
            <a:extLst>
              <a:ext uri="{FF2B5EF4-FFF2-40B4-BE49-F238E27FC236}">
                <a16:creationId xmlns:a16="http://schemas.microsoft.com/office/drawing/2014/main" id="{8046550F-2CF6-4B89-8684-D11F236255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46385387-BF4E-4800-A1CC-129B0FA18B11}"/>
              </a:ext>
            </a:extLst>
          </p:cNvPr>
          <p:cNvPicPr>
            <a:picLocks noChangeAspect="1"/>
          </p:cNvPicPr>
          <p:nvPr/>
        </p:nvPicPr>
        <p:blipFill rotWithShape="1">
          <a:blip r:embed="rId2"/>
          <a:srcRect l="8185"/>
          <a:stretch/>
        </p:blipFill>
        <p:spPr>
          <a:xfrm>
            <a:off x="9154160" y="2335848"/>
            <a:ext cx="2892496" cy="3963352"/>
          </a:xfrm>
          <a:prstGeom prst="rect">
            <a:avLst/>
          </a:prstGeom>
        </p:spPr>
      </p:pic>
    </p:spTree>
    <p:extLst>
      <p:ext uri="{BB962C8B-B14F-4D97-AF65-F5344CB8AC3E}">
        <p14:creationId xmlns:p14="http://schemas.microsoft.com/office/powerpoint/2010/main" val="720921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211</TotalTime>
  <Words>1082</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Century Gothic</vt:lpstr>
      <vt:lpstr>Twinkl Cursive Looped</vt:lpstr>
      <vt:lpstr>Wingdings</vt:lpstr>
      <vt:lpstr>Wingdings 3</vt:lpstr>
      <vt:lpstr>Office Theme</vt:lpstr>
      <vt:lpstr>Slice</vt:lpstr>
      <vt:lpstr>PowerPoint Presentation</vt:lpstr>
      <vt:lpstr>OUR Year 3 team</vt:lpstr>
      <vt:lpstr>Year 3 information</vt:lpstr>
      <vt:lpstr>OUR SCHOOL VALUES AND RULES</vt:lpstr>
      <vt:lpstr>PowerPoint Presentation</vt:lpstr>
      <vt:lpstr>Morning routine </vt:lpstr>
      <vt:lpstr>Morning routine continued</vt:lpstr>
      <vt:lpstr>Morning routine continued</vt:lpstr>
      <vt:lpstr>History / Geography</vt:lpstr>
      <vt:lpstr>School Experiences/Visits</vt:lpstr>
      <vt:lpstr>PE</vt:lpstr>
      <vt:lpstr>Celebrating work</vt:lpstr>
      <vt:lpstr>Attendance  Year 3 will receive an extra break time this week for 100% class attendance during the first week of this half term!</vt:lpstr>
      <vt:lpstr>Policies and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Year Three</dc:creator>
  <cp:lastModifiedBy>Melanie Rowe</cp:lastModifiedBy>
  <cp:revision>36</cp:revision>
  <dcterms:created xsi:type="dcterms:W3CDTF">2023-09-13T14:15:43Z</dcterms:created>
  <dcterms:modified xsi:type="dcterms:W3CDTF">2024-09-10T21:03:56Z</dcterms:modified>
</cp:coreProperties>
</file>