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19"/>
  </p:notesMasterIdLst>
  <p:sldIdLst>
    <p:sldId id="257" r:id="rId2"/>
    <p:sldId id="275" r:id="rId3"/>
    <p:sldId id="276" r:id="rId4"/>
    <p:sldId id="270" r:id="rId5"/>
    <p:sldId id="259" r:id="rId6"/>
    <p:sldId id="280" r:id="rId7"/>
    <p:sldId id="287" r:id="rId8"/>
    <p:sldId id="260" r:id="rId9"/>
    <p:sldId id="282" r:id="rId10"/>
    <p:sldId id="281" r:id="rId11"/>
    <p:sldId id="279" r:id="rId12"/>
    <p:sldId id="277" r:id="rId13"/>
    <p:sldId id="285" r:id="rId14"/>
    <p:sldId id="286" r:id="rId15"/>
    <p:sldId id="267" r:id="rId16"/>
    <p:sldId id="27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1" d="100"/>
          <a:sy n="61"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A2F36-F36B-4A3D-A247-0B9CF1C53D7A}" type="datetimeFigureOut">
              <a:rPr lang="en-GB" smtClean="0"/>
              <a:t>07/09/2025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A18FE-78AB-4EE5-826F-4D763FA83FDC}" type="slidenum">
              <a:rPr lang="en-GB" smtClean="0"/>
              <a:t>‹#›</a:t>
            </a:fld>
            <a:endParaRPr lang="en-GB"/>
          </a:p>
        </p:txBody>
      </p:sp>
    </p:spTree>
    <p:extLst>
      <p:ext uri="{BB962C8B-B14F-4D97-AF65-F5344CB8AC3E}">
        <p14:creationId xmlns:p14="http://schemas.microsoft.com/office/powerpoint/2010/main" val="24951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4</a:t>
            </a:fld>
            <a:endParaRPr lang="en-GB"/>
          </a:p>
        </p:txBody>
      </p:sp>
    </p:spTree>
    <p:extLst>
      <p:ext uri="{BB962C8B-B14F-4D97-AF65-F5344CB8AC3E}">
        <p14:creationId xmlns:p14="http://schemas.microsoft.com/office/powerpoint/2010/main" val="321831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9</a:t>
            </a:fld>
            <a:endParaRPr lang="en-GB"/>
          </a:p>
        </p:txBody>
      </p:sp>
    </p:spTree>
    <p:extLst>
      <p:ext uri="{BB962C8B-B14F-4D97-AF65-F5344CB8AC3E}">
        <p14:creationId xmlns:p14="http://schemas.microsoft.com/office/powerpoint/2010/main" val="145170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B388-B99C-420C-9AF9-BC45B4F532B2}"/>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374ACEC0-BD86-42AE-9480-D1B86BBF8D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7DD52E91-5272-4786-8BFD-9696CC4C681D}"/>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B871F560-BD8B-49D7-B1EA-545895201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577096-46BA-48D7-85BC-B08F562C4215}"/>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51794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A97-F254-449B-A32B-2028E9762EC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C6D179-B48E-4122-891D-49ED6164EA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F2DC8F-F9C8-41FA-B764-AF2831104767}"/>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2288C572-83C6-4D72-97E1-3B4089F7B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EFA20-14A3-4E55-ADF3-3BA81F88AC61}"/>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37814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E272C-13E6-44A0-B31A-16CAAAAB9CB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585CDC2-F455-4AB1-B592-E47C74A1224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3FE1CB-CF74-49C0-8291-C8617F638E40}"/>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9E3A969E-F81D-474C-9846-22A1C4CF8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ABA6A-6880-4271-80DB-3D7D2BD4AE5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0390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dirty="0"/>
              <a:t>Click to edit Master title style</a:t>
            </a:r>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88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0CD365-3FF3-4019-904F-55DB58D1B06B}" type="datetimeFigureOut">
              <a:rPr lang="en-GB" smtClean="0"/>
              <a:t>07/09/2025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229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FA1B-E59E-4FDA-8B3C-837AB309790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5E4E60-4227-4511-A5BE-E48DA2EC23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7E0770-660F-4577-8863-A91E3306F513}"/>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2D00AF08-1FD8-4552-8A51-70CD384FC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12A23-C9AA-43E0-B119-3388450128A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25729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5F66-8D17-4894-927D-C7E2FFBC258B}"/>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B0356EF1-9B8E-4BB5-8793-F97BC92EAA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58CF6F-EFE1-462A-A614-F01142F7572C}"/>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278760A1-AF84-46B9-8A29-AF99E23F7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5B8B2-1526-4EE2-9741-1BD67A05B51D}"/>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46826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B9C4-49C9-4EC2-8DF9-91311D12D7E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ADA48D-47B0-455A-8E3B-37668AE4DC5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4E703E-97D8-487C-A392-995DD960238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3CD3A5-566C-4D9C-930F-03B0275E065C}"/>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6" name="Footer Placeholder 5">
            <a:extLst>
              <a:ext uri="{FF2B5EF4-FFF2-40B4-BE49-F238E27FC236}">
                <a16:creationId xmlns:a16="http://schemas.microsoft.com/office/drawing/2014/main" id="{0939E7E7-A6A6-402A-AE91-F01C94FB34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F9C05E-7DA1-4DD3-B22C-E75586097F2F}"/>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21696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7385-104F-4DF7-A8BA-C18DDF26C04E}"/>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87618C7-6E4A-4836-B22E-95989AC210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BEE55FF-4C33-4A88-BEBF-59D812AA527B}"/>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991E39-7C62-4D28-8FD5-0AA6DF8D58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E9FB24E-07A2-4876-85FB-A11CED92CE6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448C860-1D01-446D-BB97-DB49057E8BE2}"/>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8" name="Footer Placeholder 7">
            <a:extLst>
              <a:ext uri="{FF2B5EF4-FFF2-40B4-BE49-F238E27FC236}">
                <a16:creationId xmlns:a16="http://schemas.microsoft.com/office/drawing/2014/main" id="{2E18C15F-1951-4F4B-B293-63D1BE4024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72A412-CE7F-49DF-9278-00B1F8DA3CC2}"/>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9125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E587-E391-49C3-BA92-CB41AB05A9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37C7A0-AF44-4288-A192-D8B46B2A48C1}"/>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4" name="Footer Placeholder 3">
            <a:extLst>
              <a:ext uri="{FF2B5EF4-FFF2-40B4-BE49-F238E27FC236}">
                <a16:creationId xmlns:a16="http://schemas.microsoft.com/office/drawing/2014/main" id="{1F039250-6B1B-4055-9E08-0C010A00FE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CA125E-986D-429C-B87E-B5F006036FA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52044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D860D-6C9C-45E5-AE34-DD9FCBDC13E4}"/>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3" name="Footer Placeholder 2">
            <a:extLst>
              <a:ext uri="{FF2B5EF4-FFF2-40B4-BE49-F238E27FC236}">
                <a16:creationId xmlns:a16="http://schemas.microsoft.com/office/drawing/2014/main" id="{55CBF5F2-2F66-4F57-9C2C-BE8E295966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EA1538-8E82-40AB-8730-0D9980981324}"/>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2476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F12C-482E-436C-8BE1-62A0ED98CE2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DD5EB278-E9AF-4F97-8A76-D60DD18B90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568C17-4E66-4212-9079-1980CA53FD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8FB4094-C497-4DFA-A023-26E1D2562C6C}"/>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6" name="Footer Placeholder 5">
            <a:extLst>
              <a:ext uri="{FF2B5EF4-FFF2-40B4-BE49-F238E27FC236}">
                <a16:creationId xmlns:a16="http://schemas.microsoft.com/office/drawing/2014/main" id="{36AC66A7-2143-4E26-A95F-B21D6EEF98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00EB0-2DC9-4BEC-8DFB-C8D529A8D3E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70189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0764-0BB0-45E2-97E9-66301E2C537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D421AF67-6467-4FBD-B812-FDF53398EC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5267836-1421-47B1-8ECF-AC6D115E11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7351DC8-3763-4CF9-8AC8-73BE61A17139}"/>
              </a:ext>
            </a:extLst>
          </p:cNvPr>
          <p:cNvSpPr>
            <a:spLocks noGrp="1"/>
          </p:cNvSpPr>
          <p:nvPr>
            <p:ph type="dt" sz="half" idx="10"/>
          </p:nvPr>
        </p:nvSpPr>
        <p:spPr/>
        <p:txBody>
          <a:bodyPr/>
          <a:lstStyle/>
          <a:p>
            <a:fld id="{1D0CD365-3FF3-4019-904F-55DB58D1B06B}" type="datetimeFigureOut">
              <a:rPr lang="en-GB" smtClean="0"/>
              <a:t>07/09/2025</a:t>
            </a:fld>
            <a:endParaRPr lang="en-GB"/>
          </a:p>
        </p:txBody>
      </p:sp>
      <p:sp>
        <p:nvSpPr>
          <p:cNvPr id="6" name="Footer Placeholder 5">
            <a:extLst>
              <a:ext uri="{FF2B5EF4-FFF2-40B4-BE49-F238E27FC236}">
                <a16:creationId xmlns:a16="http://schemas.microsoft.com/office/drawing/2014/main" id="{5D3298B4-247A-4237-8BCD-10035541CC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FCCC3-C33C-4FE5-87B2-AF76543A7760}"/>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69257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597A4-6AB5-4B93-859B-10E766F5F9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0DEEF9-3AC1-41C4-B2E7-E9A79993C9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AAAFC9-D03A-4BD6-AC82-1AB525AFE9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0CD365-3FF3-4019-904F-55DB58D1B06B}" type="datetimeFigureOut">
              <a:rPr lang="en-GB" smtClean="0"/>
              <a:t>07/09/2025</a:t>
            </a:fld>
            <a:endParaRPr lang="en-GB"/>
          </a:p>
        </p:txBody>
      </p:sp>
      <p:sp>
        <p:nvSpPr>
          <p:cNvPr id="5" name="Footer Placeholder 4">
            <a:extLst>
              <a:ext uri="{FF2B5EF4-FFF2-40B4-BE49-F238E27FC236}">
                <a16:creationId xmlns:a16="http://schemas.microsoft.com/office/drawing/2014/main" id="{8FAD71AE-B6DB-4C36-9D69-932EE510AA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8D2C29-F379-412A-BC40-050187328D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1C313C-ECD0-4505-89B8-DB97D5C19087}" type="slidenum">
              <a:rPr lang="en-GB" smtClean="0"/>
              <a:t>‹#›</a:t>
            </a:fld>
            <a:endParaRPr lang="en-GB"/>
          </a:p>
        </p:txBody>
      </p:sp>
    </p:spTree>
    <p:extLst>
      <p:ext uri="{BB962C8B-B14F-4D97-AF65-F5344CB8AC3E}">
        <p14:creationId xmlns:p14="http://schemas.microsoft.com/office/powerpoint/2010/main" val="25630865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nonpopham.co.uk/curriculum/subjects/math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onpopham.co.uk/curriculum/our-class-pages-and-curriculum-planning/year-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5502A2-91B3-BBC1-DFD1-EFAEA33F68E1}"/>
              </a:ext>
            </a:extLst>
          </p:cNvPr>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normAutofit/>
          </a:bodyPr>
          <a:lstStyle/>
          <a:p>
            <a:pPr marL="0" indent="0">
              <a:buNone/>
            </a:pPr>
            <a:endParaRPr lang="en-GB" sz="3200" dirty="0">
              <a:solidFill>
                <a:schemeClr val="tx1"/>
              </a:solidFill>
            </a:endParaRPr>
          </a:p>
          <a:p>
            <a:pPr marL="0" indent="0">
              <a:buNone/>
            </a:pPr>
            <a:endParaRPr lang="en-GB" sz="3200" dirty="0">
              <a:solidFill>
                <a:schemeClr val="tx1"/>
              </a:solidFill>
            </a:endParaRPr>
          </a:p>
        </p:txBody>
      </p:sp>
      <p:pic>
        <p:nvPicPr>
          <p:cNvPr id="10" name="Picture 9" descr="A logo for a school&#10;&#10;Description automatically generated">
            <a:extLst>
              <a:ext uri="{FF2B5EF4-FFF2-40B4-BE49-F238E27FC236}">
                <a16:creationId xmlns:a16="http://schemas.microsoft.com/office/drawing/2014/main" id="{6F76CF76-116F-55BB-3D1B-BD69ED8D4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645024"/>
            <a:ext cx="2101334" cy="2908175"/>
          </a:xfrm>
          <a:prstGeom prst="rect">
            <a:avLst/>
          </a:prstGeom>
        </p:spPr>
      </p:pic>
      <p:pic>
        <p:nvPicPr>
          <p:cNvPr id="4" name="Picture 3">
            <a:extLst>
              <a:ext uri="{FF2B5EF4-FFF2-40B4-BE49-F238E27FC236}">
                <a16:creationId xmlns:a16="http://schemas.microsoft.com/office/drawing/2014/main" id="{1011211A-62A2-41A0-A6EC-1748ED434B2D}"/>
              </a:ext>
            </a:extLst>
          </p:cNvPr>
          <p:cNvPicPr>
            <a:picLocks noChangeAspect="1"/>
          </p:cNvPicPr>
          <p:nvPr/>
        </p:nvPicPr>
        <p:blipFill>
          <a:blip r:embed="rId3"/>
          <a:stretch>
            <a:fillRect/>
          </a:stretch>
        </p:blipFill>
        <p:spPr>
          <a:xfrm>
            <a:off x="172859" y="417936"/>
            <a:ext cx="8595360" cy="3011064"/>
          </a:xfrm>
          <a:prstGeom prst="rect">
            <a:avLst/>
          </a:prstGeom>
        </p:spPr>
      </p:pic>
    </p:spTree>
    <p:extLst>
      <p:ext uri="{BB962C8B-B14F-4D97-AF65-F5344CB8AC3E}">
        <p14:creationId xmlns:p14="http://schemas.microsoft.com/office/powerpoint/2010/main" val="19424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5 information - PE</a:t>
            </a:r>
          </a:p>
        </p:txBody>
      </p:sp>
      <p:sp>
        <p:nvSpPr>
          <p:cNvPr id="4" name="TextBox 3">
            <a:extLst>
              <a:ext uri="{FF2B5EF4-FFF2-40B4-BE49-F238E27FC236}">
                <a16:creationId xmlns:a16="http://schemas.microsoft.com/office/drawing/2014/main" id="{EFAD6647-1FD6-415D-977E-77C78249A5DC}"/>
              </a:ext>
            </a:extLst>
          </p:cNvPr>
          <p:cNvSpPr txBox="1"/>
          <p:nvPr/>
        </p:nvSpPr>
        <p:spPr>
          <a:xfrm>
            <a:off x="276225" y="3797855"/>
            <a:ext cx="8400231" cy="2523768"/>
          </a:xfrm>
          <a:prstGeom prst="rect">
            <a:avLst/>
          </a:prstGeom>
          <a:noFill/>
        </p:spPr>
        <p:txBody>
          <a:bodyPr wrap="square" rtlCol="0">
            <a:spAutoFit/>
          </a:bodyPr>
          <a:lstStyle/>
          <a:p>
            <a:pPr>
              <a:buClr>
                <a:schemeClr val="accent1"/>
              </a:buClr>
            </a:pPr>
            <a:endParaRPr lang="en-GB" dirty="0">
              <a:solidFill>
                <a:schemeClr val="bg1"/>
              </a:solidFill>
            </a:endParaRPr>
          </a:p>
          <a:p>
            <a:pPr algn="ctr">
              <a:buClr>
                <a:schemeClr val="accent1"/>
              </a:buClr>
            </a:pPr>
            <a:r>
              <a:rPr lang="en-GB" sz="2400" dirty="0"/>
              <a:t>PE is on </a:t>
            </a:r>
            <a:r>
              <a:rPr lang="en-GB" sz="2400" b="1" dirty="0"/>
              <a:t>Thursday mornings. </a:t>
            </a:r>
            <a:r>
              <a:rPr lang="en-GB" sz="2400" dirty="0"/>
              <a:t>Children should arrive in the morning in their PE kit and will change into their school uniform afterwards. All P.E. kit should be labelled. Long hair should be tied back and stud earrings removed or covered with tape or plasters provided from home.</a:t>
            </a:r>
            <a:r>
              <a:rPr lang="en-GB" sz="2400" dirty="0">
                <a:solidFill>
                  <a:schemeClr val="bg1"/>
                </a:solidFill>
              </a:rPr>
              <a:t>.</a:t>
            </a:r>
          </a:p>
          <a:p>
            <a:pPr>
              <a:buClr>
                <a:schemeClr val="accent1"/>
              </a:buClr>
            </a:pPr>
            <a:endParaRPr lang="en-GB" sz="2000" dirty="0">
              <a:solidFill>
                <a:schemeClr val="bg1"/>
              </a:solidFill>
            </a:endParaRPr>
          </a:p>
        </p:txBody>
      </p:sp>
      <p:pic>
        <p:nvPicPr>
          <p:cNvPr id="1028" name="Picture 4" descr="St John's CofE Primary School - Physical Education (PE)">
            <a:extLst>
              <a:ext uri="{FF2B5EF4-FFF2-40B4-BE49-F238E27FC236}">
                <a16:creationId xmlns:a16="http://schemas.microsoft.com/office/drawing/2014/main" id="{26305519-8247-4A7E-907C-138AD5A4C1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000324"/>
            <a:ext cx="2830624" cy="283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8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5 information - Reading</a:t>
            </a:r>
          </a:p>
        </p:txBody>
      </p:sp>
      <p:pic>
        <p:nvPicPr>
          <p:cNvPr id="5" name="Picture 4">
            <a:extLst>
              <a:ext uri="{FF2B5EF4-FFF2-40B4-BE49-F238E27FC236}">
                <a16:creationId xmlns:a16="http://schemas.microsoft.com/office/drawing/2014/main" id="{9805613C-2906-4BFE-B1EF-6DE6E81D2784}"/>
              </a:ext>
            </a:extLst>
          </p:cNvPr>
          <p:cNvPicPr>
            <a:picLocks noChangeAspect="1"/>
          </p:cNvPicPr>
          <p:nvPr/>
        </p:nvPicPr>
        <p:blipFill>
          <a:blip r:embed="rId2"/>
          <a:stretch>
            <a:fillRect/>
          </a:stretch>
        </p:blipFill>
        <p:spPr>
          <a:xfrm>
            <a:off x="3347864" y="1124744"/>
            <a:ext cx="2602352" cy="1940147"/>
          </a:xfrm>
          <a:prstGeom prst="rect">
            <a:avLst/>
          </a:prstGeom>
        </p:spPr>
      </p:pic>
      <p:sp>
        <p:nvSpPr>
          <p:cNvPr id="3" name="TextBox 2">
            <a:extLst>
              <a:ext uri="{FF2B5EF4-FFF2-40B4-BE49-F238E27FC236}">
                <a16:creationId xmlns:a16="http://schemas.microsoft.com/office/drawing/2014/main" id="{61E2BAE0-CABC-46E7-9B96-A14758E22C78}"/>
              </a:ext>
            </a:extLst>
          </p:cNvPr>
          <p:cNvSpPr txBox="1"/>
          <p:nvPr/>
        </p:nvSpPr>
        <p:spPr>
          <a:xfrm>
            <a:off x="832616" y="3861048"/>
            <a:ext cx="7920880" cy="2585323"/>
          </a:xfrm>
          <a:prstGeom prst="rect">
            <a:avLst/>
          </a:prstGeom>
          <a:noFill/>
        </p:spPr>
        <p:txBody>
          <a:bodyPr wrap="square" rtlCol="0">
            <a:spAutoFit/>
          </a:bodyPr>
          <a:lstStyle/>
          <a:p>
            <a:pPr algn="ctr">
              <a:buClr>
                <a:schemeClr val="accent1"/>
              </a:buClr>
            </a:pPr>
            <a:r>
              <a:rPr lang="en-GB" sz="2400" dirty="0"/>
              <a:t>Reading books will be changed weekly, on a </a:t>
            </a:r>
            <a:r>
              <a:rPr lang="en-GB" sz="2400" b="1" dirty="0"/>
              <a:t>Thursday</a:t>
            </a:r>
            <a:r>
              <a:rPr lang="en-GB" sz="2400" dirty="0"/>
              <a:t>. Please write in your child’s reading diary when you listen to them read at home. They should be reading to you at home at least three times a week. If your child reads </a:t>
            </a:r>
            <a:r>
              <a:rPr lang="en-GB" sz="2400" b="1" dirty="0"/>
              <a:t>twenty times in a month</a:t>
            </a:r>
            <a:r>
              <a:rPr lang="en-GB" sz="2400" dirty="0"/>
              <a:t>, they receive a </a:t>
            </a:r>
            <a:r>
              <a:rPr lang="en-GB" sz="2400" b="1" dirty="0"/>
              <a:t>GOLDEN TICKET</a:t>
            </a:r>
            <a:r>
              <a:rPr lang="en-GB" sz="2400" dirty="0"/>
              <a:t>!</a:t>
            </a:r>
          </a:p>
          <a:p>
            <a:pPr>
              <a:buClr>
                <a:schemeClr val="accent1"/>
              </a:buClr>
            </a:pPr>
            <a:endParaRPr lang="en-GB" dirty="0"/>
          </a:p>
        </p:txBody>
      </p:sp>
    </p:spTree>
    <p:extLst>
      <p:ext uri="{BB962C8B-B14F-4D97-AF65-F5344CB8AC3E}">
        <p14:creationId xmlns:p14="http://schemas.microsoft.com/office/powerpoint/2010/main" val="15459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5 information - Maths</a:t>
            </a:r>
          </a:p>
        </p:txBody>
      </p:sp>
      <p:pic>
        <p:nvPicPr>
          <p:cNvPr id="5" name="Picture 4">
            <a:extLst>
              <a:ext uri="{FF2B5EF4-FFF2-40B4-BE49-F238E27FC236}">
                <a16:creationId xmlns:a16="http://schemas.microsoft.com/office/drawing/2014/main" id="{65AB1AB6-5106-4E24-9417-E0EBC1330079}"/>
              </a:ext>
            </a:extLst>
          </p:cNvPr>
          <p:cNvPicPr>
            <a:picLocks noChangeAspect="1"/>
          </p:cNvPicPr>
          <p:nvPr/>
        </p:nvPicPr>
        <p:blipFill>
          <a:blip r:embed="rId2"/>
          <a:stretch>
            <a:fillRect/>
          </a:stretch>
        </p:blipFill>
        <p:spPr>
          <a:xfrm>
            <a:off x="431540" y="838635"/>
            <a:ext cx="1800200" cy="2201596"/>
          </a:xfrm>
          <a:prstGeom prst="rect">
            <a:avLst/>
          </a:prstGeom>
        </p:spPr>
      </p:pic>
      <p:sp>
        <p:nvSpPr>
          <p:cNvPr id="7" name="TextBox 6">
            <a:extLst>
              <a:ext uri="{FF2B5EF4-FFF2-40B4-BE49-F238E27FC236}">
                <a16:creationId xmlns:a16="http://schemas.microsoft.com/office/drawing/2014/main" id="{C05BED93-C491-43A7-9947-734C5B080F73}"/>
              </a:ext>
            </a:extLst>
          </p:cNvPr>
          <p:cNvSpPr txBox="1"/>
          <p:nvPr/>
        </p:nvSpPr>
        <p:spPr>
          <a:xfrm>
            <a:off x="1187624" y="5996155"/>
            <a:ext cx="7128792" cy="923330"/>
          </a:xfrm>
          <a:prstGeom prst="rect">
            <a:avLst/>
          </a:prstGeom>
          <a:noFill/>
        </p:spPr>
        <p:txBody>
          <a:bodyPr wrap="square" rtlCol="0">
            <a:spAutoFit/>
          </a:bodyPr>
          <a:lstStyle/>
          <a:p>
            <a:pPr algn="l"/>
            <a:r>
              <a:rPr lang="en-GB" sz="1800" b="0" i="0" dirty="0">
                <a:effectLst/>
                <a:latin typeface="Twinkl SemiBold" panose="02000000000000000000" pitchFamily="2" charset="0"/>
              </a:rPr>
              <a:t>If your child has misplaced any of their log in details or are having trouble accessing the website, please email so that we can help.</a:t>
            </a:r>
          </a:p>
          <a:p>
            <a:endParaRPr lang="en-GB" dirty="0"/>
          </a:p>
        </p:txBody>
      </p:sp>
      <p:sp>
        <p:nvSpPr>
          <p:cNvPr id="8" name="TextBox 7">
            <a:extLst>
              <a:ext uri="{FF2B5EF4-FFF2-40B4-BE49-F238E27FC236}">
                <a16:creationId xmlns:a16="http://schemas.microsoft.com/office/drawing/2014/main" id="{EB7ED7EF-1087-4FC8-A764-22CFAD5EC1C5}"/>
              </a:ext>
            </a:extLst>
          </p:cNvPr>
          <p:cNvSpPr txBox="1"/>
          <p:nvPr/>
        </p:nvSpPr>
        <p:spPr>
          <a:xfrm>
            <a:off x="2555776" y="1095954"/>
            <a:ext cx="5544616" cy="1477328"/>
          </a:xfrm>
          <a:prstGeom prst="rect">
            <a:avLst/>
          </a:prstGeom>
          <a:noFill/>
        </p:spPr>
        <p:txBody>
          <a:bodyPr wrap="square" rtlCol="0">
            <a:spAutoFit/>
          </a:bodyPr>
          <a:lstStyle/>
          <a:p>
            <a:pPr algn="l"/>
            <a:r>
              <a:rPr lang="en-GB" sz="1800" b="0" i="0" dirty="0">
                <a:effectLst/>
                <a:latin typeface="Twinkl SemiBold" panose="02000000000000000000" pitchFamily="2" charset="0"/>
              </a:rPr>
              <a:t>Reflex is an effective system for mastering basic maths facts in addition, subtraction, multiplication, and division. Full of games that pupils love, Reflex helps them quickly gain maths facts automaticity and confidence.</a:t>
            </a:r>
          </a:p>
        </p:txBody>
      </p:sp>
      <p:pic>
        <p:nvPicPr>
          <p:cNvPr id="10" name="Picture 9">
            <a:extLst>
              <a:ext uri="{FF2B5EF4-FFF2-40B4-BE49-F238E27FC236}">
                <a16:creationId xmlns:a16="http://schemas.microsoft.com/office/drawing/2014/main" id="{08C27507-461B-451A-A4D7-6648CA8C7D6D}"/>
              </a:ext>
            </a:extLst>
          </p:cNvPr>
          <p:cNvPicPr>
            <a:picLocks noChangeAspect="1"/>
          </p:cNvPicPr>
          <p:nvPr/>
        </p:nvPicPr>
        <p:blipFill>
          <a:blip r:embed="rId3"/>
          <a:stretch>
            <a:fillRect/>
          </a:stretch>
        </p:blipFill>
        <p:spPr>
          <a:xfrm>
            <a:off x="5345778" y="3410832"/>
            <a:ext cx="3324689" cy="2505425"/>
          </a:xfrm>
          <a:prstGeom prst="rect">
            <a:avLst/>
          </a:prstGeom>
        </p:spPr>
      </p:pic>
      <p:sp>
        <p:nvSpPr>
          <p:cNvPr id="11" name="TextBox 10">
            <a:extLst>
              <a:ext uri="{FF2B5EF4-FFF2-40B4-BE49-F238E27FC236}">
                <a16:creationId xmlns:a16="http://schemas.microsoft.com/office/drawing/2014/main" id="{645E3250-2780-4584-AD0F-B87BF6ADD3C3}"/>
              </a:ext>
            </a:extLst>
          </p:cNvPr>
          <p:cNvSpPr txBox="1"/>
          <p:nvPr/>
        </p:nvSpPr>
        <p:spPr>
          <a:xfrm>
            <a:off x="276225" y="3410832"/>
            <a:ext cx="5047166" cy="2585323"/>
          </a:xfrm>
          <a:prstGeom prst="rect">
            <a:avLst/>
          </a:prstGeom>
          <a:noFill/>
        </p:spPr>
        <p:txBody>
          <a:bodyPr wrap="square" rtlCol="0">
            <a:spAutoFit/>
          </a:bodyPr>
          <a:lstStyle/>
          <a:p>
            <a:r>
              <a:rPr lang="en-GB" sz="1800" b="0" i="0" dirty="0">
                <a:effectLst/>
                <a:latin typeface="Twinkl SemiBold" panose="02000000000000000000" pitchFamily="2" charset="0"/>
              </a:rPr>
              <a:t>Times Tables Rock Stars (TTRS) is a program designed to help children learn and memorise multiplication and division facts. It uses a gamified approach, incorporating a rock and roll theme to make practice fun and engaging. In order to get the best out of TTRS children should regularly play for short bursts of time over the week. </a:t>
            </a:r>
          </a:p>
          <a:p>
            <a:endParaRPr lang="en-GB" dirty="0"/>
          </a:p>
        </p:txBody>
      </p:sp>
    </p:spTree>
    <p:extLst>
      <p:ext uri="{BB962C8B-B14F-4D97-AF65-F5344CB8AC3E}">
        <p14:creationId xmlns:p14="http://schemas.microsoft.com/office/powerpoint/2010/main" val="18169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84FB-D97D-40BA-9A4C-B7FBEF357A18}"/>
              </a:ext>
            </a:extLst>
          </p:cNvPr>
          <p:cNvSpPr>
            <a:spLocks noGrp="1"/>
          </p:cNvSpPr>
          <p:nvPr>
            <p:ph type="title"/>
          </p:nvPr>
        </p:nvSpPr>
        <p:spPr>
          <a:xfrm>
            <a:off x="276225" y="228601"/>
            <a:ext cx="8591550" cy="824136"/>
          </a:xfrm>
        </p:spPr>
        <p:txBody>
          <a:bodyPr/>
          <a:lstStyle/>
          <a:p>
            <a:pPr algn="ctr"/>
            <a:r>
              <a:rPr lang="en-GB" dirty="0"/>
              <a:t>Year 5 information – Maths</a:t>
            </a:r>
          </a:p>
        </p:txBody>
      </p:sp>
      <p:sp>
        <p:nvSpPr>
          <p:cNvPr id="3" name="Content Placeholder 2">
            <a:extLst>
              <a:ext uri="{FF2B5EF4-FFF2-40B4-BE49-F238E27FC236}">
                <a16:creationId xmlns:a16="http://schemas.microsoft.com/office/drawing/2014/main" id="{CBE81BC8-0928-453C-837F-9CFD28939A5E}"/>
              </a:ext>
            </a:extLst>
          </p:cNvPr>
          <p:cNvSpPr>
            <a:spLocks noGrp="1"/>
          </p:cNvSpPr>
          <p:nvPr>
            <p:ph sz="quarter" idx="13"/>
          </p:nvPr>
        </p:nvSpPr>
        <p:spPr>
          <a:xfrm>
            <a:off x="276225" y="1353369"/>
            <a:ext cx="8856983" cy="5330952"/>
          </a:xfrm>
        </p:spPr>
        <p:txBody>
          <a:bodyPr>
            <a:noAutofit/>
          </a:bodyPr>
          <a:lstStyle/>
          <a:p>
            <a:pPr marL="0" indent="0">
              <a:buNone/>
            </a:pPr>
            <a:r>
              <a:rPr lang="en-GB" sz="2000" b="1" dirty="0"/>
              <a:t>KIRFs (Key Instant Recall Facts)</a:t>
            </a:r>
          </a:p>
          <a:p>
            <a:pPr marL="0" indent="0" algn="l">
              <a:buNone/>
            </a:pPr>
            <a:r>
              <a:rPr lang="en-GB" sz="2000" b="0" i="0" dirty="0">
                <a:effectLst/>
                <a:latin typeface="+mj-lt"/>
              </a:rPr>
              <a:t>Each half term we will focus on knowing and remembering our Key Instant Recall Facts (KIRFs). More information about our school KIRFs can be found here </a:t>
            </a:r>
            <a:r>
              <a:rPr lang="en-GB" sz="2000" b="0" i="0" u="none" strike="noStrike" dirty="0">
                <a:effectLst/>
                <a:latin typeface="+mj-lt"/>
                <a:hlinkClick r:id="rId2">
                  <a:extLst>
                    <a:ext uri="{A12FA001-AC4F-418D-AE19-62706E023703}">
                      <ahyp:hlinkClr xmlns:ahyp="http://schemas.microsoft.com/office/drawing/2018/hyperlinkcolor" val="tx"/>
                    </a:ext>
                  </a:extLst>
                </a:hlinkClick>
              </a:rPr>
              <a:t>Our Maths Page</a:t>
            </a:r>
            <a:r>
              <a:rPr lang="en-GB" sz="2000" b="0" i="0" dirty="0">
                <a:effectLst/>
                <a:latin typeface="+mj-lt"/>
              </a:rPr>
              <a:t>. A print out will be sent home each half term and an electronic link is available on our class webpage. Please help your child to practice these little and often.</a:t>
            </a:r>
            <a:endParaRPr lang="en-GB" sz="2000" b="1" dirty="0"/>
          </a:p>
          <a:p>
            <a:pPr marL="0" indent="0">
              <a:buNone/>
            </a:pPr>
            <a:endParaRPr lang="en-GB" sz="2000" b="1" dirty="0"/>
          </a:p>
          <a:p>
            <a:pPr marL="0" indent="0">
              <a:buNone/>
            </a:pPr>
            <a:r>
              <a:rPr lang="en-GB" sz="2000" b="1" dirty="0"/>
              <a:t>Arithmetic</a:t>
            </a:r>
          </a:p>
          <a:p>
            <a:pPr marL="0" indent="0">
              <a:buNone/>
            </a:pPr>
            <a:r>
              <a:rPr lang="en-GB" sz="2000" b="0" i="0" dirty="0">
                <a:solidFill>
                  <a:srgbClr val="444444"/>
                </a:solidFill>
                <a:effectLst/>
                <a:latin typeface="Twinkl SemiBold" panose="02000000000000000000" pitchFamily="2" charset="0"/>
              </a:rPr>
              <a:t>Being fluent in arithmetic in calculations such as multiplication facts will lead to our children tackling more complex problems with greater confidence and resilience. Because they are no longer having to tackle remembering how to do the calculations needed or the most appropriate strategy to choose each time, they are able to put all their energy into how to solve their mathematical problem. Every </a:t>
            </a:r>
            <a:r>
              <a:rPr lang="en-GB" sz="2000" b="1" i="0" dirty="0">
                <a:solidFill>
                  <a:srgbClr val="444444"/>
                </a:solidFill>
                <a:effectLst/>
                <a:latin typeface="Twinkl SemiBold" panose="02000000000000000000" pitchFamily="2" charset="0"/>
              </a:rPr>
              <a:t>Thursday</a:t>
            </a:r>
            <a:r>
              <a:rPr lang="en-GB" sz="2000" b="0" i="0" dirty="0">
                <a:solidFill>
                  <a:srgbClr val="444444"/>
                </a:solidFill>
                <a:effectLst/>
                <a:latin typeface="Twinkl SemiBold" panose="02000000000000000000" pitchFamily="2" charset="0"/>
              </a:rPr>
              <a:t> we will be sending home</a:t>
            </a:r>
            <a:r>
              <a:rPr lang="en-GB" sz="2000" dirty="0"/>
              <a:t> homework to enable children to further practice and consolidate these important skills and build their fluency. This homework is to be returned to school by the following Thursday so that any misconceptions can be addressed whole class.</a:t>
            </a:r>
          </a:p>
        </p:txBody>
      </p:sp>
      <p:pic>
        <p:nvPicPr>
          <p:cNvPr id="6146" name="Picture 2" descr="Arithmetic - Wikipedia">
            <a:extLst>
              <a:ext uri="{FF2B5EF4-FFF2-40B4-BE49-F238E27FC236}">
                <a16:creationId xmlns:a16="http://schemas.microsoft.com/office/drawing/2014/main" id="{B2BD610E-FAAF-4A8F-B78B-DC98EBBB7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52263"/>
            <a:ext cx="1109913" cy="1109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ithmetic - Wikipedia">
            <a:extLst>
              <a:ext uri="{FF2B5EF4-FFF2-40B4-BE49-F238E27FC236}">
                <a16:creationId xmlns:a16="http://schemas.microsoft.com/office/drawing/2014/main" id="{B2D62D04-8FC8-4323-B01F-689737FB3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3427"/>
            <a:ext cx="1109913" cy="110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3332-05B1-4B8F-B792-AE453F9A48AF}"/>
              </a:ext>
            </a:extLst>
          </p:cNvPr>
          <p:cNvSpPr>
            <a:spLocks noGrp="1"/>
          </p:cNvSpPr>
          <p:nvPr>
            <p:ph type="title"/>
          </p:nvPr>
        </p:nvSpPr>
        <p:spPr/>
        <p:txBody>
          <a:bodyPr/>
          <a:lstStyle/>
          <a:p>
            <a:pPr algn="ctr"/>
            <a:r>
              <a:rPr lang="en-GB" dirty="0"/>
              <a:t>Year 5 information – Spellings</a:t>
            </a:r>
          </a:p>
        </p:txBody>
      </p:sp>
      <p:sp>
        <p:nvSpPr>
          <p:cNvPr id="3" name="Content Placeholder 2">
            <a:extLst>
              <a:ext uri="{FF2B5EF4-FFF2-40B4-BE49-F238E27FC236}">
                <a16:creationId xmlns:a16="http://schemas.microsoft.com/office/drawing/2014/main" id="{48510061-7044-4853-95DA-237E77645F05}"/>
              </a:ext>
            </a:extLst>
          </p:cNvPr>
          <p:cNvSpPr>
            <a:spLocks noGrp="1"/>
          </p:cNvSpPr>
          <p:nvPr>
            <p:ph sz="quarter" idx="13"/>
          </p:nvPr>
        </p:nvSpPr>
        <p:spPr>
          <a:xfrm>
            <a:off x="548640" y="1894906"/>
            <a:ext cx="8595360" cy="4937760"/>
          </a:xfrm>
        </p:spPr>
        <p:txBody>
          <a:bodyPr>
            <a:normAutofit/>
          </a:bodyPr>
          <a:lstStyle/>
          <a:p>
            <a:pPr marL="0" indent="0">
              <a:buNone/>
            </a:pPr>
            <a:r>
              <a:rPr lang="en-GB" sz="2000" b="1" i="0" dirty="0">
                <a:effectLst/>
                <a:latin typeface="+mj-lt"/>
              </a:rPr>
              <a:t>Head-Start</a:t>
            </a:r>
          </a:p>
          <a:p>
            <a:pPr marL="0" indent="0">
              <a:buNone/>
            </a:pPr>
            <a:endParaRPr lang="en-GB" sz="2000" b="1" dirty="0">
              <a:latin typeface="+mj-lt"/>
            </a:endParaRPr>
          </a:p>
          <a:p>
            <a:pPr marL="0" indent="0">
              <a:buNone/>
            </a:pPr>
            <a:r>
              <a:rPr lang="en-GB" sz="2000" dirty="0">
                <a:latin typeface="+mj-lt"/>
              </a:rPr>
              <a:t>C</a:t>
            </a:r>
            <a:r>
              <a:rPr lang="en-GB" sz="2000" b="0" i="0" dirty="0">
                <a:effectLst/>
                <a:latin typeface="+mj-lt"/>
              </a:rPr>
              <a:t>hildren will be continuing to follow the Head-Start spelling programme this year, with a dedicated spelling lesson each day. Each term a copy of the spellings we will be covering will be sent home and a link added to our class webpage. </a:t>
            </a:r>
          </a:p>
          <a:p>
            <a:pPr marL="0" indent="0">
              <a:buNone/>
            </a:pPr>
            <a:endParaRPr lang="en-GB" sz="2000" dirty="0">
              <a:latin typeface="+mj-lt"/>
            </a:endParaRPr>
          </a:p>
          <a:p>
            <a:pPr marL="0" indent="0">
              <a:buNone/>
            </a:pPr>
            <a:r>
              <a:rPr lang="en-GB" sz="2000" dirty="0">
                <a:latin typeface="+mj-lt"/>
              </a:rPr>
              <a:t>We will be beginning term 1, week 1 on Monday 8</a:t>
            </a:r>
            <a:r>
              <a:rPr lang="en-GB" sz="2000" baseline="30000" dirty="0">
                <a:latin typeface="+mj-lt"/>
              </a:rPr>
              <a:t>th</a:t>
            </a:r>
            <a:r>
              <a:rPr lang="en-GB" sz="2000" dirty="0">
                <a:latin typeface="+mj-lt"/>
              </a:rPr>
              <a:t> September 2025. Please use the termly sheet as a guide to see where we are and to help your child to remember the spelling patterns covered.</a:t>
            </a:r>
          </a:p>
        </p:txBody>
      </p:sp>
      <p:pic>
        <p:nvPicPr>
          <p:cNvPr id="5" name="Picture 4">
            <a:extLst>
              <a:ext uri="{FF2B5EF4-FFF2-40B4-BE49-F238E27FC236}">
                <a16:creationId xmlns:a16="http://schemas.microsoft.com/office/drawing/2014/main" id="{8BA8B7F2-D62F-40A1-92F2-B4FDAFDC0730}"/>
              </a:ext>
            </a:extLst>
          </p:cNvPr>
          <p:cNvPicPr>
            <a:picLocks noChangeAspect="1"/>
          </p:cNvPicPr>
          <p:nvPr/>
        </p:nvPicPr>
        <p:blipFill>
          <a:blip r:embed="rId2"/>
          <a:stretch>
            <a:fillRect/>
          </a:stretch>
        </p:blipFill>
        <p:spPr>
          <a:xfrm>
            <a:off x="2707837" y="5301208"/>
            <a:ext cx="3728326" cy="1136934"/>
          </a:xfrm>
          <a:prstGeom prst="rect">
            <a:avLst/>
          </a:prstGeom>
        </p:spPr>
      </p:pic>
    </p:spTree>
    <p:extLst>
      <p:ext uri="{BB962C8B-B14F-4D97-AF65-F5344CB8AC3E}">
        <p14:creationId xmlns:p14="http://schemas.microsoft.com/office/powerpoint/2010/main" val="119618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324544" y="140472"/>
            <a:ext cx="6447501" cy="810126"/>
          </a:xfrm>
        </p:spPr>
        <p:txBody>
          <a:bodyPr>
            <a:normAutofit/>
          </a:bodyPr>
          <a:lstStyle/>
          <a:p>
            <a:pPr algn="ctr"/>
            <a:r>
              <a:rPr lang="en-GB" sz="4400" dirty="0"/>
              <a:t>Celebrating work</a:t>
            </a:r>
          </a:p>
        </p:txBody>
      </p:sp>
      <p:sp>
        <p:nvSpPr>
          <p:cNvPr id="4" name="Content Placeholder 3">
            <a:extLst>
              <a:ext uri="{FF2B5EF4-FFF2-40B4-BE49-F238E27FC236}">
                <a16:creationId xmlns:a16="http://schemas.microsoft.com/office/drawing/2014/main" id="{0F88F3A0-4957-4E56-B8AC-BB2145C6486F}"/>
              </a:ext>
            </a:extLst>
          </p:cNvPr>
          <p:cNvSpPr>
            <a:spLocks noGrp="1"/>
          </p:cNvSpPr>
          <p:nvPr>
            <p:ph sz="quarter" idx="13"/>
          </p:nvPr>
        </p:nvSpPr>
        <p:spPr>
          <a:xfrm>
            <a:off x="418772" y="1772443"/>
            <a:ext cx="3528392" cy="2088233"/>
          </a:xfrm>
        </p:spPr>
        <p:txBody>
          <a:bodyPr>
            <a:noAutofit/>
          </a:bodyPr>
          <a:lstStyle/>
          <a:p>
            <a:pPr>
              <a:buFont typeface="Wingdings" panose="05000000000000000000" pitchFamily="2" charset="2"/>
              <a:buChar char="ü"/>
            </a:pPr>
            <a:r>
              <a:rPr lang="en-GB" dirty="0">
                <a:latin typeface="+mj-lt"/>
              </a:rPr>
              <a:t>One child is chosen for their efforts in writing each half term. </a:t>
            </a:r>
          </a:p>
          <a:p>
            <a:pPr>
              <a:buFont typeface="Wingdings" panose="05000000000000000000" pitchFamily="2" charset="2"/>
              <a:buChar char="ü"/>
            </a:pPr>
            <a:r>
              <a:rPr lang="en-GB" dirty="0">
                <a:latin typeface="+mj-lt"/>
              </a:rPr>
              <a:t> Work is displayed in the hall for all to read.</a:t>
            </a:r>
          </a:p>
          <a:p>
            <a:pPr>
              <a:buFont typeface="Wingdings" panose="05000000000000000000" pitchFamily="2" charset="2"/>
              <a:buChar char="ü"/>
            </a:pPr>
            <a:r>
              <a:rPr lang="en-GB" dirty="0">
                <a:latin typeface="+mj-lt"/>
              </a:rPr>
              <a:t>The children are awarded with an age-appropriate reading book of their choice.</a:t>
            </a:r>
          </a:p>
        </p:txBody>
      </p:sp>
      <p:sp>
        <p:nvSpPr>
          <p:cNvPr id="6" name="Content Placeholder 5">
            <a:extLst>
              <a:ext uri="{FF2B5EF4-FFF2-40B4-BE49-F238E27FC236}">
                <a16:creationId xmlns:a16="http://schemas.microsoft.com/office/drawing/2014/main" id="{7FB57EFA-7831-4592-BEF4-AA6EE7EE738A}"/>
              </a:ext>
            </a:extLst>
          </p:cNvPr>
          <p:cNvSpPr>
            <a:spLocks noGrp="1"/>
          </p:cNvSpPr>
          <p:nvPr>
            <p:ph sz="quarter" idx="14"/>
          </p:nvPr>
        </p:nvSpPr>
        <p:spPr>
          <a:xfrm>
            <a:off x="4788024" y="4059035"/>
            <a:ext cx="4345058" cy="2817920"/>
          </a:xfrm>
        </p:spPr>
        <p:txBody>
          <a:bodyPr>
            <a:normAutofit/>
          </a:bodyPr>
          <a:lstStyle/>
          <a:p>
            <a:pPr>
              <a:buFont typeface="Wingdings" panose="05000000000000000000" pitchFamily="2" charset="2"/>
              <a:buChar char="ü"/>
            </a:pPr>
            <a:r>
              <a:rPr lang="en-GB" dirty="0"/>
              <a:t>Two children will be chosen for a wide range of reasons such as:</a:t>
            </a:r>
          </a:p>
          <a:p>
            <a:pPr>
              <a:buFont typeface="Wingdings" panose="05000000000000000000" pitchFamily="2" charset="2"/>
              <a:buChar char="ü"/>
            </a:pPr>
            <a:r>
              <a:rPr lang="en-GB" dirty="0"/>
              <a:t>Having a positive attitude to their learning, resilience, teamwork, following school rules, being a good role model, presentation of work, being a good friend, upholding the school’s vision statement </a:t>
            </a:r>
            <a:r>
              <a:rPr lang="en-GB" dirty="0" err="1"/>
              <a:t>e.t.c</a:t>
            </a:r>
            <a:r>
              <a:rPr lang="en-GB" dirty="0"/>
              <a:t>.</a:t>
            </a:r>
          </a:p>
        </p:txBody>
      </p:sp>
      <p:sp>
        <p:nvSpPr>
          <p:cNvPr id="3" name="Text Placeholder 2">
            <a:extLst>
              <a:ext uri="{FF2B5EF4-FFF2-40B4-BE49-F238E27FC236}">
                <a16:creationId xmlns:a16="http://schemas.microsoft.com/office/drawing/2014/main" id="{3A1F8A6A-EC23-4D1F-B812-064BB2942A05}"/>
              </a:ext>
            </a:extLst>
          </p:cNvPr>
          <p:cNvSpPr>
            <a:spLocks noGrp="1"/>
          </p:cNvSpPr>
          <p:nvPr>
            <p:ph type="body" sz="half" idx="2"/>
          </p:nvPr>
        </p:nvSpPr>
        <p:spPr>
          <a:xfrm>
            <a:off x="5537291" y="482624"/>
            <a:ext cx="3139217" cy="576262"/>
          </a:xfrm>
        </p:spPr>
        <p:txBody>
          <a:bodyPr>
            <a:normAutofit/>
          </a:bodyPr>
          <a:lstStyle/>
          <a:p>
            <a:r>
              <a:rPr lang="en-GB" b="1" dirty="0">
                <a:solidFill>
                  <a:schemeClr val="tx1"/>
                </a:solidFill>
                <a:latin typeface="+mn-lt"/>
              </a:rPr>
              <a:t>Reader of the Month </a:t>
            </a:r>
          </a:p>
        </p:txBody>
      </p:sp>
      <p:sp>
        <p:nvSpPr>
          <p:cNvPr id="5" name="Text Placeholder 4">
            <a:extLst>
              <a:ext uri="{FF2B5EF4-FFF2-40B4-BE49-F238E27FC236}">
                <a16:creationId xmlns:a16="http://schemas.microsoft.com/office/drawing/2014/main" id="{B3DF886C-DF6F-4A83-9039-91F61FD05B7A}"/>
              </a:ext>
            </a:extLst>
          </p:cNvPr>
          <p:cNvSpPr>
            <a:spLocks noGrp="1"/>
          </p:cNvSpPr>
          <p:nvPr>
            <p:ph type="body" sz="half" idx="15"/>
          </p:nvPr>
        </p:nvSpPr>
        <p:spPr>
          <a:xfrm>
            <a:off x="5148116" y="3430149"/>
            <a:ext cx="3528392" cy="576262"/>
          </a:xfrm>
        </p:spPr>
        <p:txBody>
          <a:bodyPr>
            <a:normAutofit/>
          </a:bodyPr>
          <a:lstStyle/>
          <a:p>
            <a:r>
              <a:rPr lang="en-GB" b="1" dirty="0">
                <a:solidFill>
                  <a:schemeClr val="tx1"/>
                </a:solidFill>
              </a:rPr>
              <a:t>Let Your Light Shine assembly</a:t>
            </a:r>
          </a:p>
        </p:txBody>
      </p:sp>
      <p:sp>
        <p:nvSpPr>
          <p:cNvPr id="8" name="TextBox 7">
            <a:extLst>
              <a:ext uri="{FF2B5EF4-FFF2-40B4-BE49-F238E27FC236}">
                <a16:creationId xmlns:a16="http://schemas.microsoft.com/office/drawing/2014/main" id="{89D84DF0-F182-EBD4-31D0-88D74EE8775F}"/>
              </a:ext>
            </a:extLst>
          </p:cNvPr>
          <p:cNvSpPr txBox="1"/>
          <p:nvPr/>
        </p:nvSpPr>
        <p:spPr>
          <a:xfrm>
            <a:off x="442966" y="4828252"/>
            <a:ext cx="4709160" cy="400110"/>
          </a:xfrm>
          <a:prstGeom prst="rect">
            <a:avLst/>
          </a:prstGeom>
          <a:noFill/>
        </p:spPr>
        <p:txBody>
          <a:bodyPr wrap="square">
            <a:spAutoFit/>
          </a:bodyPr>
          <a:lstStyle/>
          <a:p>
            <a:r>
              <a:rPr lang="en-GB" sz="2000" b="1" dirty="0"/>
              <a:t>REFLEX/ </a:t>
            </a:r>
            <a:r>
              <a:rPr lang="en-GB" sz="2000" b="1" dirty="0" err="1"/>
              <a:t>TTRockstars</a:t>
            </a:r>
            <a:endParaRPr lang="en-GB" sz="2000" b="1" dirty="0"/>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442966" y="5316438"/>
            <a:ext cx="4345058" cy="1147058"/>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ü"/>
            </a:pPr>
            <a:r>
              <a:rPr lang="en-GB" sz="2400" dirty="0">
                <a:solidFill>
                  <a:schemeClr val="tx1"/>
                </a:solidFill>
                <a:latin typeface="+mj-lt"/>
              </a:rPr>
              <a:t>Children will receive a certificate when they increase their fluency speed which is presented to them in our Let Your Light Shine assemblies.</a:t>
            </a:r>
          </a:p>
        </p:txBody>
      </p:sp>
      <p:sp>
        <p:nvSpPr>
          <p:cNvPr id="9" name="Text Placeholder 2">
            <a:extLst>
              <a:ext uri="{FF2B5EF4-FFF2-40B4-BE49-F238E27FC236}">
                <a16:creationId xmlns:a16="http://schemas.microsoft.com/office/drawing/2014/main" id="{77E744CB-87C7-4952-B87A-69DA3EA4CFDA}"/>
              </a:ext>
            </a:extLst>
          </p:cNvPr>
          <p:cNvSpPr txBox="1">
            <a:spLocks/>
          </p:cNvSpPr>
          <p:nvPr/>
        </p:nvSpPr>
        <p:spPr>
          <a:xfrm>
            <a:off x="595366" y="1255432"/>
            <a:ext cx="3139217" cy="576262"/>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2000" b="0" i="0" kern="1200" spc="0" baseline="0">
                <a:solidFill>
                  <a:schemeClr val="tx2"/>
                </a:solidFill>
                <a:latin typeface="+mj-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9pPr>
          </a:lstStyle>
          <a:p>
            <a:r>
              <a:rPr lang="en-GB" b="1" dirty="0">
                <a:solidFill>
                  <a:schemeClr val="tx1"/>
                </a:solidFill>
                <a:latin typeface="+mn-lt"/>
              </a:rPr>
              <a:t>Writer of the Month </a:t>
            </a:r>
          </a:p>
        </p:txBody>
      </p:sp>
      <p:sp>
        <p:nvSpPr>
          <p:cNvPr id="10" name="Content Placeholder 3">
            <a:extLst>
              <a:ext uri="{FF2B5EF4-FFF2-40B4-BE49-F238E27FC236}">
                <a16:creationId xmlns:a16="http://schemas.microsoft.com/office/drawing/2014/main" id="{F119EE18-9F40-4903-A9D9-922FA39DDE21}"/>
              </a:ext>
            </a:extLst>
          </p:cNvPr>
          <p:cNvSpPr txBox="1">
            <a:spLocks/>
          </p:cNvSpPr>
          <p:nvPr/>
        </p:nvSpPr>
        <p:spPr>
          <a:xfrm>
            <a:off x="4860032" y="1003222"/>
            <a:ext cx="4104456" cy="222906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n-GB" dirty="0">
                <a:latin typeface="+mj-lt"/>
              </a:rPr>
              <a:t>One child is chosen from all the golden readers that month. </a:t>
            </a:r>
          </a:p>
          <a:p>
            <a:pPr>
              <a:buFont typeface="Wingdings" panose="05000000000000000000" pitchFamily="2" charset="2"/>
              <a:buChar char="ü"/>
            </a:pPr>
            <a:r>
              <a:rPr lang="en-GB" dirty="0">
                <a:latin typeface="+mj-lt"/>
              </a:rPr>
              <a:t> Their name is displayed in the hall for all to see.</a:t>
            </a:r>
          </a:p>
          <a:p>
            <a:pPr>
              <a:buFont typeface="Wingdings" panose="05000000000000000000" pitchFamily="2" charset="2"/>
              <a:buChar char="ü"/>
            </a:pPr>
            <a:r>
              <a:rPr lang="en-GB" dirty="0">
                <a:latin typeface="+mj-lt"/>
              </a:rPr>
              <a:t>The children are awarded with an age-appropriate reading book of their choice.</a:t>
            </a:r>
          </a:p>
        </p:txBody>
      </p:sp>
      <p:pic>
        <p:nvPicPr>
          <p:cNvPr id="12" name="Picture 2" descr="Celebration Text Graphics - Confetti ...">
            <a:extLst>
              <a:ext uri="{FF2B5EF4-FFF2-40B4-BE49-F238E27FC236}">
                <a16:creationId xmlns:a16="http://schemas.microsoft.com/office/drawing/2014/main" id="{AD6685CF-51CA-4C73-B24B-2BF5817D2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2" b="17245"/>
          <a:stretch/>
        </p:blipFill>
        <p:spPr bwMode="auto">
          <a:xfrm>
            <a:off x="3192440" y="4027861"/>
            <a:ext cx="1509447" cy="120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1204651" y="140472"/>
            <a:ext cx="6447501" cy="810126"/>
          </a:xfrm>
        </p:spPr>
        <p:txBody>
          <a:bodyPr>
            <a:normAutofit/>
          </a:bodyPr>
          <a:lstStyle/>
          <a:p>
            <a:pPr algn="ctr"/>
            <a:r>
              <a:rPr lang="en-GB" sz="4400" dirty="0">
                <a:latin typeface="Twinkl" panose="02000000000000000000" pitchFamily="2" charset="0"/>
              </a:rPr>
              <a:t>Celebrating work</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287942" y="2924944"/>
            <a:ext cx="8280920" cy="41044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GB" b="1" dirty="0">
                <a:solidFill>
                  <a:schemeClr val="tx1"/>
                </a:solidFill>
              </a:rPr>
              <a:t>House Points</a:t>
            </a:r>
          </a:p>
          <a:p>
            <a:pPr>
              <a:buFont typeface="Wingdings" panose="05000000000000000000" pitchFamily="2" charset="2"/>
              <a:buChar char="ü"/>
            </a:pPr>
            <a:r>
              <a:rPr lang="en-GB" dirty="0">
                <a:solidFill>
                  <a:schemeClr val="tx1"/>
                </a:solidFill>
              </a:rPr>
              <a:t>E</a:t>
            </a:r>
            <a:r>
              <a:rPr lang="en-GB" sz="2000" dirty="0">
                <a:solidFill>
                  <a:schemeClr val="tx1"/>
                </a:solidFill>
              </a:rPr>
              <a:t>ach class has a house point system, where accumulated points are added to the school’s house points. Each child is allocated a house: </a:t>
            </a:r>
            <a:r>
              <a:rPr lang="en-GB" sz="2000" b="1" dirty="0">
                <a:solidFill>
                  <a:srgbClr val="00B0F0"/>
                </a:solidFill>
              </a:rPr>
              <a:t>St Andrew</a:t>
            </a:r>
            <a:r>
              <a:rPr lang="en-GB" sz="2000" dirty="0">
                <a:solidFill>
                  <a:schemeClr val="tx1"/>
                </a:solidFill>
              </a:rPr>
              <a:t>, </a:t>
            </a:r>
            <a:r>
              <a:rPr lang="en-GB" sz="2000" b="1" dirty="0">
                <a:solidFill>
                  <a:srgbClr val="FF0000"/>
                </a:solidFill>
              </a:rPr>
              <a:t>St George</a:t>
            </a:r>
            <a:r>
              <a:rPr lang="en-GB" sz="2000" dirty="0">
                <a:solidFill>
                  <a:schemeClr val="tx1"/>
                </a:solidFill>
              </a:rPr>
              <a:t>, </a:t>
            </a:r>
            <a:r>
              <a:rPr lang="en-GB" sz="2000" b="1" dirty="0">
                <a:solidFill>
                  <a:srgbClr val="00B050"/>
                </a:solidFill>
              </a:rPr>
              <a:t>St Patrick </a:t>
            </a:r>
            <a:r>
              <a:rPr lang="en-GB" sz="2000" dirty="0">
                <a:solidFill>
                  <a:schemeClr val="tx1"/>
                </a:solidFill>
              </a:rPr>
              <a:t>or </a:t>
            </a:r>
            <a:r>
              <a:rPr lang="en-GB" sz="2000" b="1" dirty="0">
                <a:solidFill>
                  <a:srgbClr val="FFFF00"/>
                </a:solidFill>
              </a:rPr>
              <a:t>St David</a:t>
            </a:r>
            <a:r>
              <a:rPr lang="en-GB" sz="2000" dirty="0">
                <a:solidFill>
                  <a:schemeClr val="tx1"/>
                </a:solidFill>
              </a:rPr>
              <a:t>. </a:t>
            </a:r>
          </a:p>
          <a:p>
            <a:pPr>
              <a:buFont typeface="Wingdings" panose="05000000000000000000" pitchFamily="2" charset="2"/>
              <a:buChar char="ü"/>
            </a:pPr>
            <a:r>
              <a:rPr lang="en-GB" dirty="0">
                <a:solidFill>
                  <a:schemeClr val="tx1"/>
                </a:solidFill>
              </a:rPr>
              <a:t>T</a:t>
            </a:r>
            <a:r>
              <a:rPr lang="en-GB" sz="2000" dirty="0">
                <a:solidFill>
                  <a:schemeClr val="tx1"/>
                </a:solidFill>
              </a:rPr>
              <a:t>eachers give children house points to acknowledge outstanding effort or acts of kindness in school.</a:t>
            </a:r>
          </a:p>
          <a:p>
            <a:pPr>
              <a:buFont typeface="Wingdings" panose="05000000000000000000" pitchFamily="2" charset="2"/>
              <a:buChar char="ü"/>
            </a:pPr>
            <a:r>
              <a:rPr lang="en-GB" sz="2000" dirty="0">
                <a:solidFill>
                  <a:schemeClr val="tx1"/>
                </a:solidFill>
              </a:rPr>
              <a:t>House points </a:t>
            </a:r>
            <a:r>
              <a:rPr lang="en-GB" dirty="0">
                <a:solidFill>
                  <a:schemeClr val="tx1"/>
                </a:solidFill>
              </a:rPr>
              <a:t>are given </a:t>
            </a:r>
            <a:r>
              <a:rPr lang="en-GB" sz="2000" dirty="0">
                <a:solidFill>
                  <a:schemeClr val="tx1"/>
                </a:solidFill>
              </a:rPr>
              <a:t>to children also for consistent good effort or good work.</a:t>
            </a:r>
          </a:p>
          <a:p>
            <a:pPr>
              <a:buFont typeface="Wingdings" panose="05000000000000000000" pitchFamily="2" charset="2"/>
              <a:buChar char="ü"/>
            </a:pPr>
            <a:r>
              <a:rPr lang="en-GB" sz="2000" dirty="0">
                <a:solidFill>
                  <a:schemeClr val="tx1"/>
                </a:solidFill>
              </a:rPr>
              <a:t>The house with the most house points for that week is announced in </a:t>
            </a:r>
            <a:r>
              <a:rPr lang="en-GB" dirty="0">
                <a:solidFill>
                  <a:schemeClr val="tx1"/>
                </a:solidFill>
              </a:rPr>
              <a:t>Let Your Light Shine </a:t>
            </a:r>
            <a:r>
              <a:rPr lang="en-GB" sz="2000" dirty="0">
                <a:solidFill>
                  <a:schemeClr val="tx1"/>
                </a:solidFill>
              </a:rPr>
              <a:t>assembly.</a:t>
            </a:r>
            <a:endParaRPr lang="en-GB" sz="2400" dirty="0">
              <a:solidFill>
                <a:schemeClr val="tx1"/>
              </a:solidFill>
            </a:endParaRPr>
          </a:p>
        </p:txBody>
      </p:sp>
      <p:sp>
        <p:nvSpPr>
          <p:cNvPr id="4" name="TextBox 3">
            <a:extLst>
              <a:ext uri="{FF2B5EF4-FFF2-40B4-BE49-F238E27FC236}">
                <a16:creationId xmlns:a16="http://schemas.microsoft.com/office/drawing/2014/main" id="{B975A8A1-CC58-44E2-AE93-A7296DC59C8E}"/>
              </a:ext>
            </a:extLst>
          </p:cNvPr>
          <p:cNvSpPr txBox="1"/>
          <p:nvPr/>
        </p:nvSpPr>
        <p:spPr>
          <a:xfrm>
            <a:off x="5291244" y="950598"/>
            <a:ext cx="3600400" cy="2800767"/>
          </a:xfrm>
          <a:prstGeom prst="rect">
            <a:avLst/>
          </a:prstGeom>
          <a:noFill/>
        </p:spPr>
        <p:txBody>
          <a:bodyPr wrap="square" rtlCol="0">
            <a:spAutoFit/>
          </a:bodyPr>
          <a:lstStyle/>
          <a:p>
            <a:pPr algn="ctr"/>
            <a:r>
              <a:rPr lang="en-GB" sz="2000" b="1" dirty="0">
                <a:solidFill>
                  <a:schemeClr val="tx1"/>
                </a:solidFill>
                <a:latin typeface="+mj-lt"/>
              </a:rPr>
              <a:t>Times Table Challenge</a:t>
            </a:r>
          </a:p>
          <a:p>
            <a:endParaRPr lang="en-GB" b="1" dirty="0">
              <a:latin typeface="+mj-lt"/>
            </a:endParaRPr>
          </a:p>
          <a:p>
            <a:pPr marL="285750" indent="-285750">
              <a:buFont typeface="Wingdings" panose="05000000000000000000" pitchFamily="2" charset="2"/>
              <a:buChar char="ü"/>
            </a:pPr>
            <a:r>
              <a:rPr lang="en-GB" sz="2000" dirty="0">
                <a:solidFill>
                  <a:schemeClr val="tx1"/>
                </a:solidFill>
                <a:latin typeface="+mj-lt"/>
              </a:rPr>
              <a:t>Children will receive a certificate when they reach the next level. This is presented to them in our Let Your Light Shine assemblies.</a:t>
            </a:r>
          </a:p>
          <a:p>
            <a:endParaRPr lang="en-GB" dirty="0"/>
          </a:p>
        </p:txBody>
      </p:sp>
      <p:pic>
        <p:nvPicPr>
          <p:cNvPr id="1026" name="Picture 2" descr="Celebration Text Graphics - Confetti ...">
            <a:extLst>
              <a:ext uri="{FF2B5EF4-FFF2-40B4-BE49-F238E27FC236}">
                <a16:creationId xmlns:a16="http://schemas.microsoft.com/office/drawing/2014/main" id="{FFBB6E99-790C-49FC-9D07-047E3C551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39"/>
          <a:stretch/>
        </p:blipFill>
        <p:spPr bwMode="auto">
          <a:xfrm>
            <a:off x="3176848" y="1376587"/>
            <a:ext cx="1926208" cy="1724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091D7F-CC7C-45B9-BD1D-CC1D3B33ACE3}"/>
              </a:ext>
            </a:extLst>
          </p:cNvPr>
          <p:cNvSpPr txBox="1"/>
          <p:nvPr/>
        </p:nvSpPr>
        <p:spPr>
          <a:xfrm>
            <a:off x="252356" y="856565"/>
            <a:ext cx="2736304" cy="2246769"/>
          </a:xfrm>
          <a:prstGeom prst="rect">
            <a:avLst/>
          </a:prstGeom>
          <a:noFill/>
        </p:spPr>
        <p:txBody>
          <a:bodyPr wrap="square" rtlCol="0">
            <a:spAutoFit/>
          </a:bodyPr>
          <a:lstStyle/>
          <a:p>
            <a:r>
              <a:rPr lang="en-GB" sz="2000" b="1" dirty="0"/>
              <a:t>Homework</a:t>
            </a:r>
          </a:p>
          <a:p>
            <a:endParaRPr lang="en-GB" sz="2000" b="1" dirty="0"/>
          </a:p>
          <a:p>
            <a:pPr marL="285750" indent="-285750">
              <a:buFont typeface="Wingdings" panose="05000000000000000000" pitchFamily="2" charset="2"/>
              <a:buChar char="ü"/>
            </a:pPr>
            <a:r>
              <a:rPr lang="en-GB" sz="2000" dirty="0">
                <a:solidFill>
                  <a:schemeClr val="tx1"/>
                </a:solidFill>
                <a:latin typeface="+mj-lt"/>
              </a:rPr>
              <a:t>Children will receive 2 house points for returning completed homework on time.</a:t>
            </a:r>
            <a:endParaRPr lang="en-GB" sz="2000" dirty="0"/>
          </a:p>
        </p:txBody>
      </p:sp>
    </p:spTree>
    <p:extLst>
      <p:ext uri="{BB962C8B-B14F-4D97-AF65-F5344CB8AC3E}">
        <p14:creationId xmlns:p14="http://schemas.microsoft.com/office/powerpoint/2010/main" val="67286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AA7FB-1DFA-98ED-9E29-FB3178FD7BE0}"/>
              </a:ext>
            </a:extLst>
          </p:cNvPr>
          <p:cNvSpPr txBox="1"/>
          <p:nvPr/>
        </p:nvSpPr>
        <p:spPr>
          <a:xfrm>
            <a:off x="233184" y="119355"/>
            <a:ext cx="8640960" cy="6524863"/>
          </a:xfrm>
          <a:prstGeom prst="rect">
            <a:avLst/>
          </a:prstGeom>
          <a:noFill/>
        </p:spPr>
        <p:txBody>
          <a:bodyPr wrap="square">
            <a:spAutoFit/>
          </a:bodyPr>
          <a:lstStyle/>
          <a:p>
            <a:pPr marL="342900" indent="-342900">
              <a:buFont typeface="Arial" panose="020B0604020202020204" pitchFamily="34" charset="0"/>
              <a:buChar char="•"/>
            </a:pPr>
            <a:r>
              <a:rPr lang="en-GB" sz="2200" dirty="0"/>
              <a:t>We are around at the beginning and end of the school day for quick queries. If you need to speak to us for a longer meeting, please arrange an appointment with the class teacher in the first instance.</a:t>
            </a:r>
          </a:p>
          <a:p>
            <a:endParaRPr lang="en-GB" sz="2200" dirty="0"/>
          </a:p>
          <a:p>
            <a:pPr marL="285750" indent="-285750">
              <a:buFont typeface="Arial" panose="020B0604020202020204" pitchFamily="34" charset="0"/>
              <a:buChar char="•"/>
            </a:pPr>
            <a:r>
              <a:rPr lang="en-GB" sz="2200" dirty="0"/>
              <a:t>If your child requires an inhaler this should be named and in school with a care plan.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Please remember that our school is a BANANA and NUT FREE school.</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Any information regarding your child e.g. appointments, short term medication, a different person than usual is collecting your child, even if it is another parent who is known to us </a:t>
            </a:r>
            <a:r>
              <a:rPr lang="en-GB" sz="2200" dirty="0" err="1"/>
              <a:t>e.t.c</a:t>
            </a:r>
            <a:r>
              <a:rPr lang="en-GB" sz="2200" dirty="0"/>
              <a:t> then please speak to myself or any of our additional adults. Alternatively you could email the address below:</a:t>
            </a:r>
          </a:p>
          <a:p>
            <a:endParaRPr lang="en-GB" sz="2200" dirty="0">
              <a:solidFill>
                <a:schemeClr val="bg1"/>
              </a:solidFill>
            </a:endParaRPr>
          </a:p>
          <a:p>
            <a:pPr algn="ctr"/>
            <a:r>
              <a:rPr lang="en-GB" sz="2200" b="1" dirty="0"/>
              <a:t>Our class email: year5@cpa.dsat.education</a:t>
            </a:r>
          </a:p>
          <a:p>
            <a:endParaRPr lang="en-GB" sz="2200" dirty="0">
              <a:solidFill>
                <a:schemeClr val="bg1"/>
              </a:solidFill>
            </a:endParaRPr>
          </a:p>
        </p:txBody>
      </p:sp>
      <p:pic>
        <p:nvPicPr>
          <p:cNvPr id="6" name="Picture 5" descr="A logo for a school&#10;&#10;Description automatically generated">
            <a:extLst>
              <a:ext uri="{FF2B5EF4-FFF2-40B4-BE49-F238E27FC236}">
                <a16:creationId xmlns:a16="http://schemas.microsoft.com/office/drawing/2014/main" id="{1287BF3D-2AC8-3E6F-FCCE-7663F0688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032" y="5267279"/>
            <a:ext cx="1008112" cy="1395193"/>
          </a:xfrm>
          <a:prstGeom prst="rect">
            <a:avLst/>
          </a:prstGeom>
        </p:spPr>
      </p:pic>
    </p:spTree>
    <p:extLst>
      <p:ext uri="{BB962C8B-B14F-4D97-AF65-F5344CB8AC3E}">
        <p14:creationId xmlns:p14="http://schemas.microsoft.com/office/powerpoint/2010/main" val="415725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t>Our Year 5 team</a:t>
            </a:r>
          </a:p>
        </p:txBody>
      </p:sp>
      <p:sp>
        <p:nvSpPr>
          <p:cNvPr id="3" name="Content Placeholder 2"/>
          <p:cNvSpPr>
            <a:spLocks noGrp="1"/>
          </p:cNvSpPr>
          <p:nvPr>
            <p:ph sz="quarter" idx="13"/>
          </p:nvPr>
        </p:nvSpPr>
        <p:spPr>
          <a:xfrm>
            <a:off x="276225" y="2276872"/>
            <a:ext cx="8595360" cy="3528392"/>
          </a:xfrm>
        </p:spPr>
        <p:txBody>
          <a:bodyPr>
            <a:normAutofit/>
          </a:bodyPr>
          <a:lstStyle/>
          <a:p>
            <a:pPr marL="0" indent="0">
              <a:buNone/>
            </a:pPr>
            <a:r>
              <a:rPr lang="en-GB" sz="4200" dirty="0"/>
              <a:t>Mrs Milnes – Year 5 teacher</a:t>
            </a:r>
          </a:p>
          <a:p>
            <a:pPr marL="0" indent="0">
              <a:buNone/>
            </a:pPr>
            <a:r>
              <a:rPr lang="en-GB" sz="4200" dirty="0"/>
              <a:t>Mrs Wilkinson – Teaching assistant</a:t>
            </a:r>
          </a:p>
          <a:p>
            <a:pPr marL="0" indent="0">
              <a:buNone/>
            </a:pPr>
            <a:endParaRPr lang="en-GB" sz="3200" dirty="0">
              <a:solidFill>
                <a:schemeClr val="tx1"/>
              </a:solidFill>
            </a:endParaRPr>
          </a:p>
        </p:txBody>
      </p:sp>
    </p:spTree>
    <p:extLst>
      <p:ext uri="{BB962C8B-B14F-4D97-AF65-F5344CB8AC3E}">
        <p14:creationId xmlns:p14="http://schemas.microsoft.com/office/powerpoint/2010/main" val="375580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latin typeface="Twinkl" panose="02000000000000000000" pitchFamily="2" charset="0"/>
              </a:rPr>
              <a:t>Attendance</a:t>
            </a:r>
          </a:p>
        </p:txBody>
      </p:sp>
      <p:pic>
        <p:nvPicPr>
          <p:cNvPr id="5" name="Picture 4">
            <a:extLst>
              <a:ext uri="{FF2B5EF4-FFF2-40B4-BE49-F238E27FC236}">
                <a16:creationId xmlns:a16="http://schemas.microsoft.com/office/drawing/2014/main" id="{4EA604BF-F80F-962A-4A7D-2B4C8C6EE9F1}"/>
              </a:ext>
            </a:extLst>
          </p:cNvPr>
          <p:cNvPicPr>
            <a:picLocks noChangeAspect="1"/>
          </p:cNvPicPr>
          <p:nvPr/>
        </p:nvPicPr>
        <p:blipFill>
          <a:blip r:embed="rId2"/>
          <a:stretch>
            <a:fillRect/>
          </a:stretch>
        </p:blipFill>
        <p:spPr>
          <a:xfrm>
            <a:off x="456026" y="1124744"/>
            <a:ext cx="8411749" cy="4953691"/>
          </a:xfrm>
          <a:prstGeom prst="rect">
            <a:avLst/>
          </a:prstGeom>
        </p:spPr>
      </p:pic>
    </p:spTree>
    <p:extLst>
      <p:ext uri="{BB962C8B-B14F-4D97-AF65-F5344CB8AC3E}">
        <p14:creationId xmlns:p14="http://schemas.microsoft.com/office/powerpoint/2010/main" val="17478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5 information - Uniform</a:t>
            </a:r>
          </a:p>
        </p:txBody>
      </p:sp>
      <p:sp>
        <p:nvSpPr>
          <p:cNvPr id="5" name="TextBox 4">
            <a:extLst>
              <a:ext uri="{FF2B5EF4-FFF2-40B4-BE49-F238E27FC236}">
                <a16:creationId xmlns:a16="http://schemas.microsoft.com/office/drawing/2014/main" id="{443E7609-A691-5BBD-EB44-D75759B4D3A2}"/>
              </a:ext>
            </a:extLst>
          </p:cNvPr>
          <p:cNvSpPr txBox="1"/>
          <p:nvPr/>
        </p:nvSpPr>
        <p:spPr>
          <a:xfrm>
            <a:off x="539552" y="1412776"/>
            <a:ext cx="8328223" cy="3385542"/>
          </a:xfrm>
          <a:prstGeom prst="rect">
            <a:avLst/>
          </a:prstGeom>
          <a:noFill/>
        </p:spPr>
        <p:txBody>
          <a:bodyPr wrap="square" rtlCol="0">
            <a:spAutoFit/>
          </a:bodyPr>
          <a:lstStyle/>
          <a:p>
            <a:endParaRPr lang="en-GB" dirty="0"/>
          </a:p>
          <a:p>
            <a:pPr marL="342900" indent="-342900">
              <a:buClr>
                <a:schemeClr val="accent1"/>
              </a:buClr>
              <a:buFont typeface="Arial" panose="020B0604020202020204" pitchFamily="34" charset="0"/>
              <a:buChar char="•"/>
            </a:pPr>
            <a:r>
              <a:rPr lang="en-GB" sz="2000" dirty="0"/>
              <a:t>We have a Winter and a Summer uniform option for children to wear. There is a Uniform Policy on the school website. All children need to be wearing the correct uniform. This includes PE kit. </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r>
              <a:rPr lang="en-GB" sz="2000" dirty="0"/>
              <a:t>No jewellery should be worn except for stud earrings. Nail polish should not be worn in school. </a:t>
            </a:r>
          </a:p>
          <a:p>
            <a:pPr>
              <a:buClr>
                <a:schemeClr val="accent1"/>
              </a:buClr>
            </a:pPr>
            <a:endParaRPr lang="en-GB" sz="2000" dirty="0"/>
          </a:p>
          <a:p>
            <a:pPr marL="285750" indent="-285750">
              <a:buClr>
                <a:schemeClr val="accent1"/>
              </a:buClr>
              <a:buFont typeface="Arial" panose="020B0604020202020204" pitchFamily="34" charset="0"/>
              <a:buChar char="•"/>
            </a:pPr>
            <a:r>
              <a:rPr lang="en-GB" sz="2000" dirty="0"/>
              <a:t>Please ensure all uniform and PE kit is named.</a:t>
            </a:r>
          </a:p>
          <a:p>
            <a:endParaRPr lang="en-GB" sz="2000" dirty="0"/>
          </a:p>
          <a:p>
            <a:endParaRPr lang="en-GB" dirty="0"/>
          </a:p>
        </p:txBody>
      </p:sp>
      <p:pic>
        <p:nvPicPr>
          <p:cNvPr id="4" name="Picture 3">
            <a:extLst>
              <a:ext uri="{FF2B5EF4-FFF2-40B4-BE49-F238E27FC236}">
                <a16:creationId xmlns:a16="http://schemas.microsoft.com/office/drawing/2014/main" id="{08C926E8-B515-4DD7-AF0B-C1E31BFF33CD}"/>
              </a:ext>
            </a:extLst>
          </p:cNvPr>
          <p:cNvPicPr>
            <a:picLocks noChangeAspect="1"/>
          </p:cNvPicPr>
          <p:nvPr/>
        </p:nvPicPr>
        <p:blipFill>
          <a:blip r:embed="rId3"/>
          <a:stretch>
            <a:fillRect/>
          </a:stretch>
        </p:blipFill>
        <p:spPr>
          <a:xfrm>
            <a:off x="6660232" y="3649604"/>
            <a:ext cx="1594820" cy="2979795"/>
          </a:xfrm>
          <a:prstGeom prst="rect">
            <a:avLst/>
          </a:prstGeom>
        </p:spPr>
      </p:pic>
      <p:pic>
        <p:nvPicPr>
          <p:cNvPr id="3074" name="Picture 2" descr="Canon Popham C E Primary Academy Uniform">
            <a:extLst>
              <a:ext uri="{FF2B5EF4-FFF2-40B4-BE49-F238E27FC236}">
                <a16:creationId xmlns:a16="http://schemas.microsoft.com/office/drawing/2014/main" id="{DCDB8AED-6004-428F-92C1-99D66333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60" y="4237188"/>
            <a:ext cx="2506588" cy="241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6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a:bodyPr>
          <a:lstStyle/>
          <a:p>
            <a:pPr algn="ctr"/>
            <a:r>
              <a:rPr lang="en-GB" sz="4400" dirty="0">
                <a:latin typeface="Twinkl" panose="02000000000000000000" pitchFamily="2" charset="0"/>
              </a:rPr>
              <a:t>Our School Values and Rules</a:t>
            </a:r>
          </a:p>
        </p:txBody>
      </p:sp>
      <p:sp>
        <p:nvSpPr>
          <p:cNvPr id="6" name="Content Placeholder 5">
            <a:extLst>
              <a:ext uri="{FF2B5EF4-FFF2-40B4-BE49-F238E27FC236}">
                <a16:creationId xmlns:a16="http://schemas.microsoft.com/office/drawing/2014/main" id="{E54C446D-A629-4E3E-97BE-47B9C2A1FCFB}"/>
              </a:ext>
            </a:extLst>
          </p:cNvPr>
          <p:cNvSpPr>
            <a:spLocks noGrp="1"/>
          </p:cNvSpPr>
          <p:nvPr>
            <p:ph sz="quarter" idx="13"/>
          </p:nvPr>
        </p:nvSpPr>
        <p:spPr>
          <a:xfrm>
            <a:off x="298924" y="1484784"/>
            <a:ext cx="8737572" cy="1552435"/>
          </a:xfrm>
        </p:spPr>
        <p:txBody>
          <a:bodyPr>
            <a:noAutofit/>
          </a:bodyPr>
          <a:lstStyle/>
          <a:p>
            <a:pPr>
              <a:buClrTx/>
              <a:buFont typeface="Arial" panose="020B0604020202020204" pitchFamily="34" charset="0"/>
              <a:buChar char="•"/>
            </a:pPr>
            <a:r>
              <a:rPr lang="en-GB" b="0" i="0" dirty="0">
                <a:effectLst/>
                <a:latin typeface="+mj-lt"/>
              </a:rPr>
              <a:t>Our school has a strong Christian ethos built on our core Gospel values which the children focus upon each half term: </a:t>
            </a:r>
          </a:p>
          <a:p>
            <a:pPr marL="0" indent="0">
              <a:buNone/>
            </a:pPr>
            <a:r>
              <a:rPr lang="en-GB" b="1" i="0" dirty="0">
                <a:effectLst/>
                <a:latin typeface="+mj-lt"/>
              </a:rPr>
              <a:t>Endurance, Forgiveness, Thankfulness, Justice, Hope and Compassion.</a:t>
            </a:r>
          </a:p>
          <a:p>
            <a:pPr marL="0" indent="0">
              <a:buNone/>
            </a:pPr>
            <a:endParaRPr lang="en-GB"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40E0C3D-3891-4CEA-C0EB-6CFB36049986}"/>
              </a:ext>
            </a:extLst>
          </p:cNvPr>
          <p:cNvSpPr txBox="1"/>
          <p:nvPr/>
        </p:nvSpPr>
        <p:spPr>
          <a:xfrm>
            <a:off x="297977" y="3037219"/>
            <a:ext cx="8546152" cy="2800767"/>
          </a:xfrm>
          <a:prstGeom prst="rect">
            <a:avLst/>
          </a:prstGeom>
          <a:noFill/>
        </p:spPr>
        <p:txBody>
          <a:bodyPr wrap="square">
            <a:spAutoFit/>
          </a:bodyPr>
          <a:lstStyle/>
          <a:p>
            <a:pPr marL="342900" indent="-342900">
              <a:buFont typeface="Arial" panose="020B0604020202020204" pitchFamily="34" charset="0"/>
              <a:buChar char="•"/>
            </a:pPr>
            <a:r>
              <a:rPr lang="en-GB" sz="2000" dirty="0"/>
              <a:t>Our school has three simple rules</a:t>
            </a:r>
            <a:r>
              <a:rPr lang="en-GB" dirty="0"/>
              <a:t>: </a:t>
            </a:r>
          </a:p>
          <a:p>
            <a:endParaRPr lang="en-GB" dirty="0"/>
          </a:p>
          <a:p>
            <a:pPr algn="ctr"/>
            <a:r>
              <a:rPr lang="en-GB" sz="2400" b="1" dirty="0"/>
              <a:t>Ready, Respectful, Safe</a:t>
            </a:r>
          </a:p>
          <a:p>
            <a:pPr algn="ctr"/>
            <a:endParaRPr lang="en-GB" sz="2400" dirty="0"/>
          </a:p>
          <a:p>
            <a:r>
              <a:rPr lang="en-GB" dirty="0"/>
              <a:t>All classes have a recognition board in their classroom with our school rules of READY, RESPECTFUL, SAFE. Every week there is a different focus for children to aim for and get their names onto the board. This will show that children have gone OVER and ABOVE in school that week. When they do get their names on the recognition board they will be rewarded with a GOLDEN TICKET. </a:t>
            </a:r>
          </a:p>
        </p:txBody>
      </p:sp>
    </p:spTree>
    <p:extLst>
      <p:ext uri="{BB962C8B-B14F-4D97-AF65-F5344CB8AC3E}">
        <p14:creationId xmlns:p14="http://schemas.microsoft.com/office/powerpoint/2010/main" val="296257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a:bodyPr>
          <a:lstStyle/>
          <a:p>
            <a:pPr algn="ctr"/>
            <a:r>
              <a:rPr lang="en-GB" sz="4400" dirty="0"/>
              <a:t>Our Class Charter</a:t>
            </a:r>
          </a:p>
        </p:txBody>
      </p:sp>
      <p:pic>
        <p:nvPicPr>
          <p:cNvPr id="7" name="Picture 6">
            <a:extLst>
              <a:ext uri="{FF2B5EF4-FFF2-40B4-BE49-F238E27FC236}">
                <a16:creationId xmlns:a16="http://schemas.microsoft.com/office/drawing/2014/main" id="{F9BB53A6-99AC-439E-9E19-ADBD366C70C3}"/>
              </a:ext>
            </a:extLst>
          </p:cNvPr>
          <p:cNvPicPr>
            <a:picLocks noChangeAspect="1"/>
          </p:cNvPicPr>
          <p:nvPr/>
        </p:nvPicPr>
        <p:blipFill>
          <a:blip r:embed="rId2"/>
          <a:stretch>
            <a:fillRect/>
          </a:stretch>
        </p:blipFill>
        <p:spPr>
          <a:xfrm>
            <a:off x="2627784" y="980729"/>
            <a:ext cx="4187101" cy="5794947"/>
          </a:xfrm>
          <a:prstGeom prst="rect">
            <a:avLst/>
          </a:prstGeom>
        </p:spPr>
      </p:pic>
    </p:spTree>
    <p:extLst>
      <p:ext uri="{BB962C8B-B14F-4D97-AF65-F5344CB8AC3E}">
        <p14:creationId xmlns:p14="http://schemas.microsoft.com/office/powerpoint/2010/main" val="418408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a:bodyPr>
          <a:lstStyle/>
          <a:p>
            <a:pPr algn="ctr"/>
            <a:r>
              <a:rPr lang="en-GB" sz="4400" dirty="0"/>
              <a:t>Our Oracy Charter</a:t>
            </a:r>
          </a:p>
        </p:txBody>
      </p:sp>
      <p:pic>
        <p:nvPicPr>
          <p:cNvPr id="4" name="Picture 3">
            <a:extLst>
              <a:ext uri="{FF2B5EF4-FFF2-40B4-BE49-F238E27FC236}">
                <a16:creationId xmlns:a16="http://schemas.microsoft.com/office/drawing/2014/main" id="{CCE3A723-0854-4A21-B7C1-02F92DF21386}"/>
              </a:ext>
            </a:extLst>
          </p:cNvPr>
          <p:cNvPicPr>
            <a:picLocks noChangeAspect="1"/>
          </p:cNvPicPr>
          <p:nvPr/>
        </p:nvPicPr>
        <p:blipFill>
          <a:blip r:embed="rId2"/>
          <a:stretch>
            <a:fillRect/>
          </a:stretch>
        </p:blipFill>
        <p:spPr>
          <a:xfrm>
            <a:off x="2449868" y="980729"/>
            <a:ext cx="4244264" cy="5820948"/>
          </a:xfrm>
          <a:prstGeom prst="rect">
            <a:avLst/>
          </a:prstGeom>
        </p:spPr>
      </p:pic>
    </p:spTree>
    <p:extLst>
      <p:ext uri="{BB962C8B-B14F-4D97-AF65-F5344CB8AC3E}">
        <p14:creationId xmlns:p14="http://schemas.microsoft.com/office/powerpoint/2010/main" val="392918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91804"/>
            <a:ext cx="8591550" cy="746721"/>
          </a:xfrm>
        </p:spPr>
        <p:txBody>
          <a:bodyPr/>
          <a:lstStyle/>
          <a:p>
            <a:pPr algn="ctr"/>
            <a:r>
              <a:rPr lang="en-GB" dirty="0"/>
              <a:t>    Year 5 information - Class timetable</a:t>
            </a:r>
          </a:p>
        </p:txBody>
      </p:sp>
      <p:pic>
        <p:nvPicPr>
          <p:cNvPr id="5" name="Picture 4" descr="A logo for a school&#10;&#10;Description automatically generated">
            <a:extLst>
              <a:ext uri="{FF2B5EF4-FFF2-40B4-BE49-F238E27FC236}">
                <a16:creationId xmlns:a16="http://schemas.microsoft.com/office/drawing/2014/main" id="{B7DC1C16-E944-4D8B-8FE7-F5F1320D6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56" y="0"/>
            <a:ext cx="892008" cy="1234509"/>
          </a:xfrm>
          <a:prstGeom prst="rect">
            <a:avLst/>
          </a:prstGeom>
        </p:spPr>
      </p:pic>
      <p:pic>
        <p:nvPicPr>
          <p:cNvPr id="6" name="Picture 5">
            <a:extLst>
              <a:ext uri="{FF2B5EF4-FFF2-40B4-BE49-F238E27FC236}">
                <a16:creationId xmlns:a16="http://schemas.microsoft.com/office/drawing/2014/main" id="{6FAC0CC5-80AF-49CC-A2AA-B3A61F22EFC7}"/>
              </a:ext>
            </a:extLst>
          </p:cNvPr>
          <p:cNvPicPr>
            <a:picLocks noChangeAspect="1"/>
          </p:cNvPicPr>
          <p:nvPr/>
        </p:nvPicPr>
        <p:blipFill>
          <a:blip r:embed="rId3"/>
          <a:stretch>
            <a:fillRect/>
          </a:stretch>
        </p:blipFill>
        <p:spPr>
          <a:xfrm>
            <a:off x="323528" y="1506645"/>
            <a:ext cx="8591550" cy="5140475"/>
          </a:xfrm>
          <a:prstGeom prst="rect">
            <a:avLst/>
          </a:prstGeom>
        </p:spPr>
      </p:pic>
    </p:spTree>
    <p:extLst>
      <p:ext uri="{BB962C8B-B14F-4D97-AF65-F5344CB8AC3E}">
        <p14:creationId xmlns:p14="http://schemas.microsoft.com/office/powerpoint/2010/main" val="234269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5 information - curriculum</a:t>
            </a:r>
          </a:p>
        </p:txBody>
      </p:sp>
      <p:sp>
        <p:nvSpPr>
          <p:cNvPr id="5" name="TextBox 4">
            <a:extLst>
              <a:ext uri="{FF2B5EF4-FFF2-40B4-BE49-F238E27FC236}">
                <a16:creationId xmlns:a16="http://schemas.microsoft.com/office/drawing/2014/main" id="{443E7609-A691-5BBD-EB44-D75759B4D3A2}"/>
              </a:ext>
            </a:extLst>
          </p:cNvPr>
          <p:cNvSpPr txBox="1"/>
          <p:nvPr/>
        </p:nvSpPr>
        <p:spPr>
          <a:xfrm>
            <a:off x="539552" y="1412776"/>
            <a:ext cx="8328223" cy="3416320"/>
          </a:xfrm>
          <a:prstGeom prst="rect">
            <a:avLst/>
          </a:prstGeom>
          <a:noFill/>
        </p:spPr>
        <p:txBody>
          <a:bodyPr wrap="square" rtlCol="0">
            <a:spAutoFit/>
          </a:bodyPr>
          <a:lstStyle/>
          <a:p>
            <a:r>
              <a:rPr lang="en-GB" dirty="0"/>
              <a:t>All information about our curriculum can be found on our Year 5 webpage. Click on the link to access - </a:t>
            </a:r>
          </a:p>
          <a:p>
            <a:endParaRPr lang="en-GB" dirty="0"/>
          </a:p>
          <a:p>
            <a:r>
              <a:rPr lang="en-GB" dirty="0">
                <a:hlinkClick r:id="rId3"/>
              </a:rPr>
              <a:t>https://www.canonpopham.co.uk/curriculum/our-class-pages-and-curriculum-planning/year-5/</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122" name="Picture 2" descr="National Curriculum - NORTHWOOD Primary SchoolNORTHWOOD Primary School">
            <a:extLst>
              <a:ext uri="{FF2B5EF4-FFF2-40B4-BE49-F238E27FC236}">
                <a16:creationId xmlns:a16="http://schemas.microsoft.com/office/drawing/2014/main" id="{5B75FC84-0DE5-45F1-B52A-996F27148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294" y="3178222"/>
            <a:ext cx="4975411" cy="346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4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winkl"/>
        <a:ea typeface=""/>
        <a:cs typeface=""/>
      </a:majorFont>
      <a:minorFont>
        <a:latin typeface="Twink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2517</TotalTime>
  <Words>1259</Words>
  <Application>Microsoft Office PowerPoint</Application>
  <PresentationFormat>On-screen Show (4:3)</PresentationFormat>
  <Paragraphs>89</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Century Gothic</vt:lpstr>
      <vt:lpstr>Twinkl</vt:lpstr>
      <vt:lpstr>Twinkl SemiBold</vt:lpstr>
      <vt:lpstr>Wingdings</vt:lpstr>
      <vt:lpstr>Wingdings 3</vt:lpstr>
      <vt:lpstr>Office Theme</vt:lpstr>
      <vt:lpstr>PowerPoint Presentation</vt:lpstr>
      <vt:lpstr>Our Year 5 team</vt:lpstr>
      <vt:lpstr>Attendance</vt:lpstr>
      <vt:lpstr>Year 5 information - Uniform</vt:lpstr>
      <vt:lpstr>Our School Values and Rules</vt:lpstr>
      <vt:lpstr>Our Class Charter</vt:lpstr>
      <vt:lpstr>Our Oracy Charter</vt:lpstr>
      <vt:lpstr>    Year 5 information - Class timetable</vt:lpstr>
      <vt:lpstr>Year 5 information - curriculum</vt:lpstr>
      <vt:lpstr>Year 5 information - PE</vt:lpstr>
      <vt:lpstr>Year 5 information - Reading</vt:lpstr>
      <vt:lpstr>Year 5 information - Maths</vt:lpstr>
      <vt:lpstr>Year 5 information – Maths</vt:lpstr>
      <vt:lpstr>Year 5 information – Spellings</vt:lpstr>
      <vt:lpstr>Celebrating work</vt:lpstr>
      <vt:lpstr>Celebrating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Year 1</dc:title>
  <dc:creator>Miss Round</dc:creator>
  <cp:lastModifiedBy>Denise Milnes</cp:lastModifiedBy>
  <cp:revision>46</cp:revision>
  <dcterms:created xsi:type="dcterms:W3CDTF">2020-09-09T21:30:37Z</dcterms:created>
  <dcterms:modified xsi:type="dcterms:W3CDTF">2025-09-07T18:53:42Z</dcterms:modified>
</cp:coreProperties>
</file>